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Playfair Display"/>
      <p:regular r:id="rId43"/>
      <p:bold r:id="rId44"/>
      <p:italic r:id="rId45"/>
      <p:boldItalic r:id="rId46"/>
    </p:embeddedFont>
    <p:embeddedFont>
      <p:font typeface="Manrope"/>
      <p:regular r:id="rId47"/>
      <p:bold r:id="rId48"/>
    </p:embeddedFont>
    <p:embeddedFont>
      <p:font typeface="Bebas Neue"/>
      <p:regular r:id="rId49"/>
    </p:embeddedFont>
    <p:embeddedFont>
      <p:font typeface="Dancing Script SemiBold"/>
      <p:regular r:id="rId50"/>
      <p:bold r:id="rId51"/>
    </p:embeddedFont>
    <p:embeddedFont>
      <p:font typeface="PT Sans"/>
      <p:regular r:id="rId52"/>
      <p:bold r:id="rId53"/>
      <p:italic r:id="rId54"/>
      <p:boldItalic r:id="rId55"/>
    </p:embeddedFont>
    <p:embeddedFont>
      <p:font typeface="Dancing Script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4" name="John Marshall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9DDD564-324F-420F-BC28-19B664819651}">
  <a:tblStyle styleId="{29DDD564-324F-420F-BC28-19B6648196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856A783-6228-4E8E-9360-28B2FA5912F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PlayfairDisplay-bold.fntdata"/><Relationship Id="rId43" Type="http://schemas.openxmlformats.org/officeDocument/2006/relationships/font" Target="fonts/PlayfairDisplay-regular.fntdata"/><Relationship Id="rId46" Type="http://schemas.openxmlformats.org/officeDocument/2006/relationships/font" Target="fonts/PlayfairDisplay-boldItalic.fntdata"/><Relationship Id="rId45" Type="http://schemas.openxmlformats.org/officeDocument/2006/relationships/font" Target="fonts/PlayfairDisplay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font" Target="fonts/Manrope-bold.fntdata"/><Relationship Id="rId47" Type="http://schemas.openxmlformats.org/officeDocument/2006/relationships/font" Target="fonts/Manrope-regular.fntdata"/><Relationship Id="rId49" Type="http://schemas.openxmlformats.org/officeDocument/2006/relationships/font" Target="fonts/BebasNeue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DancingScriptSemiBold-bold.fntdata"/><Relationship Id="rId50" Type="http://schemas.openxmlformats.org/officeDocument/2006/relationships/font" Target="fonts/DancingScriptSemiBold-regular.fntdata"/><Relationship Id="rId53" Type="http://schemas.openxmlformats.org/officeDocument/2006/relationships/font" Target="fonts/PTSans-bold.fntdata"/><Relationship Id="rId52" Type="http://schemas.openxmlformats.org/officeDocument/2006/relationships/font" Target="fonts/PTSans-regular.fntdata"/><Relationship Id="rId11" Type="http://schemas.openxmlformats.org/officeDocument/2006/relationships/slide" Target="slides/slide5.xml"/><Relationship Id="rId55" Type="http://schemas.openxmlformats.org/officeDocument/2006/relationships/font" Target="fonts/PTSans-boldItalic.fntdata"/><Relationship Id="rId10" Type="http://schemas.openxmlformats.org/officeDocument/2006/relationships/slide" Target="slides/slide4.xml"/><Relationship Id="rId54" Type="http://schemas.openxmlformats.org/officeDocument/2006/relationships/font" Target="fonts/PTSans-italic.fntdata"/><Relationship Id="rId13" Type="http://schemas.openxmlformats.org/officeDocument/2006/relationships/slide" Target="slides/slide7.xml"/><Relationship Id="rId57" Type="http://schemas.openxmlformats.org/officeDocument/2006/relationships/font" Target="fonts/DancingScript-bold.fntdata"/><Relationship Id="rId12" Type="http://schemas.openxmlformats.org/officeDocument/2006/relationships/slide" Target="slides/slide6.xml"/><Relationship Id="rId56" Type="http://schemas.openxmlformats.org/officeDocument/2006/relationships/font" Target="fonts/DancingScript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12-04T19:48:39.815">
    <p:pos x="6000" y="0"/>
    <p:text>note that this isnt the final number of variables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3-12-04T19:49:07.290">
    <p:pos x="6000" y="0"/>
    <p:text>we binned cause "continuous values" dont work well for naive bayes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3-12-03T17:22:48.048">
    <p:pos x="6000" y="0"/>
    <p:text>you need to talk about what the decision tree would look like</p:text>
  </p:cm>
  <p:cm authorId="0" idx="4" dt="2023-11-27T21:04:13.053">
    <p:pos x="6000" y="100"/>
    <p:text>who can accurately explain this, is this a good visual to show to a class?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dc2984fe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dc2984fe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Intro: Ronit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Jacob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Amelia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3: </a:t>
            </a:r>
            <a:r>
              <a:rPr lang="en"/>
              <a:t>Jacob, </a:t>
            </a:r>
            <a:r>
              <a:rPr lang="en"/>
              <a:t>Hannah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18, 19 - Jacob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20, 21, 22 - Hannah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4: John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9ac8c198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9ac8c198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9ac8c1987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9ac8c1987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9ef333d17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9ef333d17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the exact number of </a:t>
            </a:r>
            <a:r>
              <a:rPr lang="en"/>
              <a:t>variables</a:t>
            </a:r>
            <a:r>
              <a:rPr lang="en"/>
              <a:t> within the dataset (</a:t>
            </a:r>
            <a:r>
              <a:rPr b="1" lang="en"/>
              <a:t>This isn’t all of the variables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9ab02f9d3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9ab02f9d3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How_long_relationship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27 missing)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AgeofPartner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(19 missing)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EDofPartner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(8 missing)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9ab02f9d3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9ab02f9d3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9d858fd78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9d858fd78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8be3d99d9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8be3d99d9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9eccd6082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9eccd6082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9e45728da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9e45728da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rule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9e45728d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9e45728d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9e45728da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9e45728da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e45728da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9e45728da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a1c5780b0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a1c5780b0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8be3d99d9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8be3d99d9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9e45728da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9e45728da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have no preference in predicting one class over the other, we just care about overall accuracy within our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Random forests are perfect for this decision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tree is relatively complex with 595 nodes, attempting to capture the complexity within human relationships (complex but doesn’t overfit the data)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Possibly note the </a:t>
            </a:r>
            <a:r>
              <a:rPr lang="en"/>
              <a:t>variables</a:t>
            </a:r>
            <a:r>
              <a:rPr lang="en"/>
              <a:t> that were of the most importance to this model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9eccd6082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9eccd6082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a01a5d1c7d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a01a5d1c7d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9fd119363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9fd119363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a0c751ba6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a0c751ba6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9fd119363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9fd119363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01a5d1c7d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01a5d1c7d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a286f3bd1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a286f3bd1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a0c751ba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a0c751ba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a286f3bd13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a286f3bd13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a286f3bd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a286f3bd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a0c751ba6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a0c751ba6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a0c751ba6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a0c751ba6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a212f4b8d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a212f4b8d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01a5d1c7d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a01a5d1c7d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d858fd78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9d858fd78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9fd119363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9fd119363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Rule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286f3bd13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a286f3bd13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Rule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8be3d99d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8be3d99d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325" y="691888"/>
            <a:ext cx="5680800" cy="21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2927025"/>
            <a:ext cx="4681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1284000" y="1185388"/>
            <a:ext cx="6576000" cy="16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subTitle"/>
          </p:nvPr>
        </p:nvSpPr>
        <p:spPr>
          <a:xfrm>
            <a:off x="1284000" y="2927613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subTitle"/>
          </p:nvPr>
        </p:nvSpPr>
        <p:spPr>
          <a:xfrm>
            <a:off x="4356504" y="1557500"/>
            <a:ext cx="34983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2" type="subTitle"/>
          </p:nvPr>
        </p:nvSpPr>
        <p:spPr>
          <a:xfrm>
            <a:off x="720000" y="1557500"/>
            <a:ext cx="34983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720000" y="1943450"/>
            <a:ext cx="30045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2" type="subTitle"/>
          </p:nvPr>
        </p:nvSpPr>
        <p:spPr>
          <a:xfrm>
            <a:off x="4052638" y="1943450"/>
            <a:ext cx="30045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720000" y="3548925"/>
            <a:ext cx="30045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4" type="subTitle"/>
          </p:nvPr>
        </p:nvSpPr>
        <p:spPr>
          <a:xfrm>
            <a:off x="4052638" y="3548925"/>
            <a:ext cx="30045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720000" y="1659850"/>
            <a:ext cx="3004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idx="6" type="subTitle"/>
          </p:nvPr>
        </p:nvSpPr>
        <p:spPr>
          <a:xfrm>
            <a:off x="720000" y="3265400"/>
            <a:ext cx="3004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" name="Google Shape;52;p14"/>
          <p:cNvSpPr txBox="1"/>
          <p:nvPr>
            <p:ph idx="7" type="subTitle"/>
          </p:nvPr>
        </p:nvSpPr>
        <p:spPr>
          <a:xfrm>
            <a:off x="4052632" y="1659850"/>
            <a:ext cx="3004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8" type="subTitle"/>
          </p:nvPr>
        </p:nvSpPr>
        <p:spPr>
          <a:xfrm>
            <a:off x="4052632" y="3265400"/>
            <a:ext cx="3004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952972" y="2116975"/>
            <a:ext cx="2200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2" type="subTitle"/>
          </p:nvPr>
        </p:nvSpPr>
        <p:spPr>
          <a:xfrm>
            <a:off x="3471750" y="2116975"/>
            <a:ext cx="2200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3" type="subTitle"/>
          </p:nvPr>
        </p:nvSpPr>
        <p:spPr>
          <a:xfrm>
            <a:off x="952972" y="3387648"/>
            <a:ext cx="2200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4" type="subTitle"/>
          </p:nvPr>
        </p:nvSpPr>
        <p:spPr>
          <a:xfrm>
            <a:off x="3471750" y="3387648"/>
            <a:ext cx="2200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5" type="subTitle"/>
          </p:nvPr>
        </p:nvSpPr>
        <p:spPr>
          <a:xfrm>
            <a:off x="5990528" y="2116975"/>
            <a:ext cx="2200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6" type="subTitle"/>
          </p:nvPr>
        </p:nvSpPr>
        <p:spPr>
          <a:xfrm>
            <a:off x="5990528" y="3387648"/>
            <a:ext cx="2200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7" type="subTitle"/>
          </p:nvPr>
        </p:nvSpPr>
        <p:spPr>
          <a:xfrm>
            <a:off x="952972" y="1833400"/>
            <a:ext cx="2200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8" type="subTitle"/>
          </p:nvPr>
        </p:nvSpPr>
        <p:spPr>
          <a:xfrm>
            <a:off x="3471750" y="1833400"/>
            <a:ext cx="2200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9" type="subTitle"/>
          </p:nvPr>
        </p:nvSpPr>
        <p:spPr>
          <a:xfrm>
            <a:off x="5990528" y="1833400"/>
            <a:ext cx="2200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3" type="subTitle"/>
          </p:nvPr>
        </p:nvSpPr>
        <p:spPr>
          <a:xfrm>
            <a:off x="952972" y="3102929"/>
            <a:ext cx="2200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4" type="subTitle"/>
          </p:nvPr>
        </p:nvSpPr>
        <p:spPr>
          <a:xfrm>
            <a:off x="3471750" y="3102929"/>
            <a:ext cx="2200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5" type="subTitle"/>
          </p:nvPr>
        </p:nvSpPr>
        <p:spPr>
          <a:xfrm>
            <a:off x="5990528" y="3102929"/>
            <a:ext cx="2200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hasCustomPrompt="1" type="title"/>
          </p:nvPr>
        </p:nvSpPr>
        <p:spPr>
          <a:xfrm>
            <a:off x="713225" y="74823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713225" y="1497144"/>
            <a:ext cx="46968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hasCustomPrompt="1" idx="2" type="title"/>
          </p:nvPr>
        </p:nvSpPr>
        <p:spPr>
          <a:xfrm>
            <a:off x="713225" y="1999744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6"/>
          <p:cNvSpPr txBox="1"/>
          <p:nvPr>
            <p:ph idx="3" type="subTitle"/>
          </p:nvPr>
        </p:nvSpPr>
        <p:spPr>
          <a:xfrm>
            <a:off x="713225" y="2748649"/>
            <a:ext cx="46968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hasCustomPrompt="1" idx="4" type="title"/>
          </p:nvPr>
        </p:nvSpPr>
        <p:spPr>
          <a:xfrm>
            <a:off x="713225" y="3251258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6"/>
          <p:cNvSpPr txBox="1"/>
          <p:nvPr>
            <p:ph idx="5" type="subTitle"/>
          </p:nvPr>
        </p:nvSpPr>
        <p:spPr>
          <a:xfrm>
            <a:off x="713225" y="4000170"/>
            <a:ext cx="46968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hasCustomPrompt="1" type="title"/>
          </p:nvPr>
        </p:nvSpPr>
        <p:spPr>
          <a:xfrm>
            <a:off x="6126750" y="1936975"/>
            <a:ext cx="11862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6126750" y="3284450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2" type="subTitle"/>
          </p:nvPr>
        </p:nvSpPr>
        <p:spPr>
          <a:xfrm>
            <a:off x="6126750" y="2852375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hasCustomPrompt="1" idx="3" type="title"/>
          </p:nvPr>
        </p:nvSpPr>
        <p:spPr>
          <a:xfrm>
            <a:off x="3485400" y="1936975"/>
            <a:ext cx="11862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7"/>
          <p:cNvSpPr txBox="1"/>
          <p:nvPr>
            <p:ph idx="4" type="subTitle"/>
          </p:nvPr>
        </p:nvSpPr>
        <p:spPr>
          <a:xfrm>
            <a:off x="3485400" y="3284450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5" type="subTitle"/>
          </p:nvPr>
        </p:nvSpPr>
        <p:spPr>
          <a:xfrm>
            <a:off x="3485400" y="2852375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hasCustomPrompt="1" idx="6" type="title"/>
          </p:nvPr>
        </p:nvSpPr>
        <p:spPr>
          <a:xfrm>
            <a:off x="844050" y="1936975"/>
            <a:ext cx="11862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7"/>
          <p:cNvSpPr txBox="1"/>
          <p:nvPr>
            <p:ph idx="7" type="subTitle"/>
          </p:nvPr>
        </p:nvSpPr>
        <p:spPr>
          <a:xfrm>
            <a:off x="844050" y="3284450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8" type="subTitle"/>
          </p:nvPr>
        </p:nvSpPr>
        <p:spPr>
          <a:xfrm>
            <a:off x="844050" y="2852375"/>
            <a:ext cx="2173200" cy="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8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hasCustomPrompt="1" type="title"/>
          </p:nvPr>
        </p:nvSpPr>
        <p:spPr>
          <a:xfrm>
            <a:off x="713225" y="3730700"/>
            <a:ext cx="1425900" cy="69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8"/>
          <p:cNvSpPr txBox="1"/>
          <p:nvPr>
            <p:ph idx="1" type="subTitle"/>
          </p:nvPr>
        </p:nvSpPr>
        <p:spPr>
          <a:xfrm>
            <a:off x="4859575" y="3730700"/>
            <a:ext cx="3571200" cy="6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" type="subTitle"/>
          </p:nvPr>
        </p:nvSpPr>
        <p:spPr>
          <a:xfrm>
            <a:off x="2450100" y="3730700"/>
            <a:ext cx="2098500" cy="6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hasCustomPrompt="1" idx="3" type="title"/>
          </p:nvPr>
        </p:nvSpPr>
        <p:spPr>
          <a:xfrm>
            <a:off x="713225" y="2566475"/>
            <a:ext cx="1425900" cy="69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8"/>
          <p:cNvSpPr txBox="1"/>
          <p:nvPr>
            <p:ph idx="4" type="subTitle"/>
          </p:nvPr>
        </p:nvSpPr>
        <p:spPr>
          <a:xfrm>
            <a:off x="4859575" y="2566475"/>
            <a:ext cx="3571200" cy="6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5" type="subTitle"/>
          </p:nvPr>
        </p:nvSpPr>
        <p:spPr>
          <a:xfrm>
            <a:off x="2450100" y="2566475"/>
            <a:ext cx="2098500" cy="6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hasCustomPrompt="1" idx="6" type="title"/>
          </p:nvPr>
        </p:nvSpPr>
        <p:spPr>
          <a:xfrm>
            <a:off x="713225" y="1402250"/>
            <a:ext cx="1425900" cy="69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8"/>
          <p:cNvSpPr txBox="1"/>
          <p:nvPr>
            <p:ph idx="7" type="subTitle"/>
          </p:nvPr>
        </p:nvSpPr>
        <p:spPr>
          <a:xfrm>
            <a:off x="4859575" y="1402250"/>
            <a:ext cx="3571200" cy="6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8" type="subTitle"/>
          </p:nvPr>
        </p:nvSpPr>
        <p:spPr>
          <a:xfrm>
            <a:off x="2450100" y="1402250"/>
            <a:ext cx="2098500" cy="6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713225" y="420025"/>
            <a:ext cx="5362500" cy="12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713225" y="1797675"/>
            <a:ext cx="4448100" cy="12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/>
        </p:nvSpPr>
        <p:spPr>
          <a:xfrm>
            <a:off x="713225" y="3720575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CREDITS:</a:t>
            </a: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This presentation template was created by </a:t>
            </a:r>
            <a:r>
              <a:rPr b="1" lang="en" sz="1200" u="sng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, and includes icons by </a:t>
            </a:r>
            <a:r>
              <a:rPr b="1" lang="en" sz="1200" u="sng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, and infographics &amp; images by </a:t>
            </a:r>
            <a:r>
              <a:rPr b="1" lang="en" sz="1200" u="sng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b="1" sz="1200" u="sng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20"/>
          <p:cNvGrpSpPr/>
          <p:nvPr/>
        </p:nvGrpSpPr>
        <p:grpSpPr>
          <a:xfrm rot="-2700000">
            <a:off x="7146235" y="2430089"/>
            <a:ext cx="2847463" cy="2798413"/>
            <a:chOff x="5163338" y="1615950"/>
            <a:chExt cx="5294400" cy="5203200"/>
          </a:xfrm>
        </p:grpSpPr>
        <p:sp>
          <p:nvSpPr>
            <p:cNvPr id="103" name="Google Shape;103;p20"/>
            <p:cNvSpPr/>
            <p:nvPr/>
          </p:nvSpPr>
          <p:spPr>
            <a:xfrm rot="1800267">
              <a:off x="5826905" y="2358852"/>
              <a:ext cx="3967267" cy="3717396"/>
            </a:xfrm>
            <a:prstGeom prst="heart">
              <a:avLst/>
            </a:prstGeom>
            <a:solidFill>
              <a:srgbClr val="DF00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0"/>
            <p:cNvSpPr/>
            <p:nvPr/>
          </p:nvSpPr>
          <p:spPr>
            <a:xfrm rot="1800078">
              <a:off x="6135207" y="2642789"/>
              <a:ext cx="3350869" cy="3149521"/>
            </a:xfrm>
            <a:prstGeom prst="heart">
              <a:avLst/>
            </a:prstGeom>
            <a:solidFill>
              <a:srgbClr val="C600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0"/>
            <p:cNvSpPr/>
            <p:nvPr/>
          </p:nvSpPr>
          <p:spPr>
            <a:xfrm rot="1799956">
              <a:off x="6365046" y="2854863"/>
              <a:ext cx="2891464" cy="2724537"/>
            </a:xfrm>
            <a:prstGeom prst="heart">
              <a:avLst/>
            </a:prstGeom>
            <a:solidFill>
              <a:srgbClr val="A900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0"/>
            <p:cNvSpPr/>
            <p:nvPr/>
          </p:nvSpPr>
          <p:spPr>
            <a:xfrm rot="1800249">
              <a:off x="6589594" y="3063021"/>
              <a:ext cx="2442294" cy="2308148"/>
            </a:xfrm>
            <a:prstGeom prst="hear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0"/>
            <p:cNvSpPr/>
            <p:nvPr/>
          </p:nvSpPr>
          <p:spPr>
            <a:xfrm rot="1800584">
              <a:off x="6872940" y="3326930"/>
              <a:ext cx="1875648" cy="1781391"/>
            </a:xfrm>
            <a:prstGeom prst="heart">
              <a:avLst/>
            </a:prstGeom>
            <a:solidFill>
              <a:srgbClr val="7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0"/>
            <p:cNvSpPr/>
            <p:nvPr/>
          </p:nvSpPr>
          <p:spPr>
            <a:xfrm rot="1800498">
              <a:off x="7211878" y="3662949"/>
              <a:ext cx="1181704" cy="1136939"/>
            </a:xfrm>
            <a:prstGeom prst="heart">
              <a:avLst/>
            </a:prstGeom>
            <a:solidFill>
              <a:srgbClr val="FF68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20"/>
          <p:cNvSpPr/>
          <p:nvPr/>
        </p:nvSpPr>
        <p:spPr>
          <a:xfrm rot="1201022">
            <a:off x="6990229" y="3702968"/>
            <a:ext cx="649432" cy="630644"/>
          </a:xfrm>
          <a:prstGeom prst="heart">
            <a:avLst/>
          </a:prstGeom>
          <a:solidFill>
            <a:srgbClr val="FF68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 rot="-1801346">
            <a:off x="232072" y="233809"/>
            <a:ext cx="407124" cy="400388"/>
          </a:xfrm>
          <a:prstGeom prst="heart">
            <a:avLst/>
          </a:prstGeom>
          <a:solidFill>
            <a:srgbClr val="FF68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13225" y="2067500"/>
            <a:ext cx="5451600" cy="20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6307375" y="539500"/>
            <a:ext cx="2123400" cy="90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713225" y="4229000"/>
            <a:ext cx="5451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 rot="-1801346">
            <a:off x="232072" y="233809"/>
            <a:ext cx="407124" cy="400388"/>
          </a:xfrm>
          <a:prstGeom prst="heart">
            <a:avLst/>
          </a:prstGeom>
          <a:solidFill>
            <a:srgbClr val="FF68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720000" y="3825051"/>
            <a:ext cx="51372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720000" y="2093924"/>
            <a:ext cx="51372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720003" y="3214556"/>
            <a:ext cx="5137200" cy="6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720009" y="1483425"/>
            <a:ext cx="5137200" cy="6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720000" y="154195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713225" y="739350"/>
            <a:ext cx="5892600" cy="36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713225" y="1996950"/>
            <a:ext cx="5592000" cy="12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8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713225" y="3276525"/>
            <a:ext cx="55920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1467225" y="3387325"/>
            <a:ext cx="6209700" cy="1184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●"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○"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■"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●"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○"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■"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●"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○"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nrope"/>
              <a:buChar char="■"/>
              <a:defRPr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1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2.xml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5.xml"/><Relationship Id="rId4" Type="http://schemas.openxmlformats.org/officeDocument/2006/relationships/slide" Target="/ppt/slides/slide9.xml"/><Relationship Id="rId5" Type="http://schemas.openxmlformats.org/officeDocument/2006/relationships/slide" Target="/ppt/slides/slide16.xml"/><Relationship Id="rId6" Type="http://schemas.openxmlformats.org/officeDocument/2006/relationships/slide" Target="/ppt/slides/slide23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3.xml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4AEC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" name="Google Shape;118;p22"/>
          <p:cNvSpPr txBox="1"/>
          <p:nvPr>
            <p:ph type="ctrTitle"/>
          </p:nvPr>
        </p:nvSpPr>
        <p:spPr>
          <a:xfrm>
            <a:off x="1797450" y="760650"/>
            <a:ext cx="5549100" cy="279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2"/>
                </a:solidFill>
              </a:rPr>
              <a:t>What Impacts </a:t>
            </a:r>
            <a:endParaRPr b="1" sz="5000">
              <a:solidFill>
                <a:schemeClr val="accent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2"/>
                </a:solidFill>
              </a:rPr>
              <a:t>the Stability of Relationships?</a:t>
            </a:r>
            <a:endParaRPr i="0" sz="5600">
              <a:solidFill>
                <a:srgbClr val="FF68AD"/>
              </a:solidFill>
            </a:endParaRPr>
          </a:p>
        </p:txBody>
      </p:sp>
      <p:sp>
        <p:nvSpPr>
          <p:cNvPr id="119" name="Google Shape;119;p22"/>
          <p:cNvSpPr txBox="1"/>
          <p:nvPr>
            <p:ph idx="1" type="subTitle"/>
          </p:nvPr>
        </p:nvSpPr>
        <p:spPr>
          <a:xfrm>
            <a:off x="2231100" y="3351100"/>
            <a:ext cx="4681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Amelia, Hannah, Jacob, Ronit, John Marshall</a:t>
            </a:r>
            <a:endParaRPr b="1" sz="1400">
              <a:solidFill>
                <a:schemeClr val="accent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2231100" y="3669200"/>
            <a:ext cx="4681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 305 B1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215150" y="2918450"/>
            <a:ext cx="1695550" cy="22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150" y="2437900"/>
            <a:ext cx="2211477" cy="279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32654">
            <a:off x="6933075" y="-61242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579455">
            <a:off x="-355350" y="-61242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0F2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/>
          <p:nvPr/>
        </p:nvSpPr>
        <p:spPr>
          <a:xfrm rot="-887106">
            <a:off x="2505068" y="2244263"/>
            <a:ext cx="779406" cy="756736"/>
          </a:xfrm>
          <a:prstGeom prst="heart">
            <a:avLst/>
          </a:prstGeom>
          <a:solidFill>
            <a:srgbClr val="FF68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2292425" y="1039925"/>
            <a:ext cx="4102500" cy="3957000"/>
          </a:xfrm>
          <a:prstGeom prst="ellipse">
            <a:avLst/>
          </a:prstGeom>
          <a:solidFill>
            <a:srgbClr val="C60035"/>
          </a:solidFill>
          <a:ln cap="flat" cmpd="sng" w="28575">
            <a:solidFill>
              <a:srgbClr val="FFB6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2833178" y="1123391"/>
            <a:ext cx="3021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4,002</a:t>
            </a:r>
            <a:r>
              <a:rPr b="1" lang="en" sz="1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Randomly </a:t>
            </a:r>
            <a:endParaRPr b="1" sz="1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Selected </a:t>
            </a:r>
            <a:r>
              <a:rPr b="1" lang="en" sz="1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Adults</a:t>
            </a:r>
            <a:endParaRPr b="1" sz="1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9" name="Google Shape;209;p31"/>
          <p:cNvSpPr/>
          <p:nvPr/>
        </p:nvSpPr>
        <p:spPr>
          <a:xfrm>
            <a:off x="2471670" y="1804403"/>
            <a:ext cx="3744000" cy="3056100"/>
          </a:xfrm>
          <a:prstGeom prst="ellipse">
            <a:avLst/>
          </a:prstGeom>
          <a:solidFill>
            <a:srgbClr val="FFB6C1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0" name="Google Shape;210;p31"/>
          <p:cNvSpPr txBox="1"/>
          <p:nvPr/>
        </p:nvSpPr>
        <p:spPr>
          <a:xfrm>
            <a:off x="3328920" y="1982482"/>
            <a:ext cx="20295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3009 </a:t>
            </a:r>
            <a:r>
              <a:rPr b="1" lang="en" sz="1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Adults Coupled @ Start</a:t>
            </a:r>
            <a:endParaRPr b="1" sz="1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Of Survey</a:t>
            </a:r>
            <a:endParaRPr b="1" sz="1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1" name="Google Shape;211;p31"/>
          <p:cNvSpPr/>
          <p:nvPr/>
        </p:nvSpPr>
        <p:spPr>
          <a:xfrm>
            <a:off x="3430324" y="3092850"/>
            <a:ext cx="1826700" cy="1370700"/>
          </a:xfrm>
          <a:prstGeom prst="ellipse">
            <a:avLst/>
          </a:prstGeom>
          <a:solidFill>
            <a:srgbClr val="FBDADF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b="1" lang="en" sz="1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versampled self-identified gay, lesbian, and bisexual adults.</a:t>
            </a:r>
            <a:endParaRPr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2" name="Google Shape;212;p31"/>
          <p:cNvSpPr txBox="1"/>
          <p:nvPr/>
        </p:nvSpPr>
        <p:spPr>
          <a:xfrm>
            <a:off x="91925" y="162925"/>
            <a:ext cx="62370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Step One: Significant Filter</a:t>
            </a:r>
            <a:endParaRPr b="1" sz="3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3" name="Google Shape;213;p31"/>
          <p:cNvSpPr/>
          <p:nvPr/>
        </p:nvSpPr>
        <p:spPr>
          <a:xfrm>
            <a:off x="5443650" y="3518450"/>
            <a:ext cx="1489200" cy="415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FFB6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4" name="Google Shape;214;p31"/>
          <p:cNvSpPr/>
          <p:nvPr/>
        </p:nvSpPr>
        <p:spPr>
          <a:xfrm>
            <a:off x="7020125" y="3100100"/>
            <a:ext cx="2064900" cy="125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Note: We also </a:t>
            </a:r>
            <a:r>
              <a:rPr lang="en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separated</a:t>
            </a:r>
            <a:r>
              <a:rPr lang="en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the dataset by same sex couples (0 or 1), but this didn’t improve accuracy</a:t>
            </a:r>
            <a:endParaRPr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0F2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/>
        </p:nvSpPr>
        <p:spPr>
          <a:xfrm>
            <a:off x="210850" y="0"/>
            <a:ext cx="834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Understanding</a:t>
            </a:r>
            <a:r>
              <a:rPr b="1" lang="en" sz="33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Our Correlations</a:t>
            </a:r>
            <a:endParaRPr b="1" sz="33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0" name="Google Shape;220;p32"/>
          <p:cNvSpPr txBox="1"/>
          <p:nvPr/>
        </p:nvSpPr>
        <p:spPr>
          <a:xfrm>
            <a:off x="2189650" y="1622625"/>
            <a:ext cx="43893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500</a:t>
            </a:r>
            <a:r>
              <a:rPr lang="en" sz="6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   </a:t>
            </a:r>
            <a:r>
              <a:rPr lang="en" sz="7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13</a:t>
            </a:r>
            <a:endParaRPr sz="7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Variables</a:t>
            </a:r>
            <a:endParaRPr sz="7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1" name="Google Shape;221;p32"/>
          <p:cNvSpPr/>
          <p:nvPr/>
        </p:nvSpPr>
        <p:spPr>
          <a:xfrm>
            <a:off x="3910600" y="2030925"/>
            <a:ext cx="1133100" cy="75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213" y="685875"/>
            <a:ext cx="5416750" cy="432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9381" y="685875"/>
            <a:ext cx="5416731" cy="432244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/>
          <p:nvPr/>
        </p:nvSpPr>
        <p:spPr>
          <a:xfrm rot="10800000">
            <a:off x="7044987" y="1033103"/>
            <a:ext cx="457500" cy="146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6003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5" name="Google Shape;225;p32"/>
          <p:cNvSpPr/>
          <p:nvPr/>
        </p:nvSpPr>
        <p:spPr>
          <a:xfrm>
            <a:off x="7532775" y="846650"/>
            <a:ext cx="1535700" cy="519300"/>
          </a:xfrm>
          <a:prstGeom prst="rect">
            <a:avLst/>
          </a:prstGeom>
          <a:solidFill>
            <a:srgbClr val="FFB6C1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Correlation between same variable</a:t>
            </a:r>
            <a:endParaRPr sz="11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6" name="Google Shape;226;p32"/>
          <p:cNvSpPr/>
          <p:nvPr/>
        </p:nvSpPr>
        <p:spPr>
          <a:xfrm rot="-1635106">
            <a:off x="361616" y="892343"/>
            <a:ext cx="649267" cy="630881"/>
          </a:xfrm>
          <a:prstGeom prst="heart">
            <a:avLst/>
          </a:prstGeom>
          <a:solidFill>
            <a:srgbClr val="FFB6C1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2"/>
          <p:cNvSpPr/>
          <p:nvPr/>
        </p:nvSpPr>
        <p:spPr>
          <a:xfrm rot="2144912">
            <a:off x="1019729" y="1500966"/>
            <a:ext cx="312720" cy="334622"/>
          </a:xfrm>
          <a:prstGeom prst="heart">
            <a:avLst/>
          </a:prstGeom>
          <a:solidFill>
            <a:srgbClr val="FFB6C1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2"/>
          <p:cNvSpPr/>
          <p:nvPr/>
        </p:nvSpPr>
        <p:spPr>
          <a:xfrm rot="-2464332">
            <a:off x="612362" y="1956734"/>
            <a:ext cx="312781" cy="334681"/>
          </a:xfrm>
          <a:prstGeom prst="heart">
            <a:avLst/>
          </a:prstGeom>
          <a:solidFill>
            <a:srgbClr val="FFB6C1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/>
          <p:nvPr/>
        </p:nvSpPr>
        <p:spPr>
          <a:xfrm>
            <a:off x="2973900" y="3962550"/>
            <a:ext cx="2469000" cy="5868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0" name="Google Shape;230;p32"/>
          <p:cNvSpPr/>
          <p:nvPr/>
        </p:nvSpPr>
        <p:spPr>
          <a:xfrm rot="10800000">
            <a:off x="6291525" y="2558563"/>
            <a:ext cx="945900" cy="246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6003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1" name="Google Shape;231;p32"/>
          <p:cNvSpPr/>
          <p:nvPr/>
        </p:nvSpPr>
        <p:spPr>
          <a:xfrm>
            <a:off x="6492650" y="3894750"/>
            <a:ext cx="2595000" cy="722400"/>
          </a:xfrm>
          <a:prstGeom prst="rect">
            <a:avLst/>
          </a:prstGeom>
          <a:solidFill>
            <a:srgbClr val="FFB6C1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If these variables increased, they had a negative impact on a couple breaking up during the study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2" name="Google Shape;232;p32"/>
          <p:cNvSpPr/>
          <p:nvPr/>
        </p:nvSpPr>
        <p:spPr>
          <a:xfrm>
            <a:off x="3097050" y="2196025"/>
            <a:ext cx="2898600" cy="972000"/>
          </a:xfrm>
          <a:prstGeom prst="rect">
            <a:avLst/>
          </a:prstGeom>
          <a:noFill/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3" name="Google Shape;233;p32"/>
          <p:cNvSpPr/>
          <p:nvPr/>
        </p:nvSpPr>
        <p:spPr>
          <a:xfrm rot="10800000">
            <a:off x="5494825" y="4132488"/>
            <a:ext cx="945900" cy="246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6003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4" name="Google Shape;234;p32"/>
          <p:cNvSpPr/>
          <p:nvPr/>
        </p:nvSpPr>
        <p:spPr>
          <a:xfrm>
            <a:off x="7389650" y="2465300"/>
            <a:ext cx="1698000" cy="456300"/>
          </a:xfrm>
          <a:prstGeom prst="rect">
            <a:avLst/>
          </a:prstGeom>
          <a:solidFill>
            <a:srgbClr val="FFB6C1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Lack of correlation surprised us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5" name="Google Shape;235;p32"/>
          <p:cNvSpPr/>
          <p:nvPr/>
        </p:nvSpPr>
        <p:spPr>
          <a:xfrm rot="-8603961">
            <a:off x="5898976" y="1417775"/>
            <a:ext cx="612847" cy="138542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6003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6" name="Google Shape;236;p32"/>
          <p:cNvSpPr/>
          <p:nvPr/>
        </p:nvSpPr>
        <p:spPr>
          <a:xfrm>
            <a:off x="6578950" y="1575588"/>
            <a:ext cx="1535700" cy="519300"/>
          </a:xfrm>
          <a:prstGeom prst="rect">
            <a:avLst/>
          </a:prstGeom>
          <a:solidFill>
            <a:srgbClr val="FFB6C1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Only had Four Values</a:t>
            </a:r>
            <a:endParaRPr sz="11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0F2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1" name="Google Shape;241;p33"/>
          <p:cNvGraphicFramePr/>
          <p:nvPr/>
        </p:nvGraphicFramePr>
        <p:xfrm>
          <a:off x="952500" y="95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{29DDD564-324F-420F-BC28-19B664819651}</a:tableStyleId>
              </a:tblPr>
              <a:tblGrid>
                <a:gridCol w="1933575"/>
                <a:gridCol w="4427275"/>
                <a:gridCol w="878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Variable Name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Description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Value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Agegap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Age gap between partners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Numeric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Difrace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Is couple a different race from one another?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Binary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Difpoliticalparty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Does couple have different political views?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Binary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Difreligion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Does couple hold different religious values?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Binary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How_Long_Relationship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The length of the relationship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Numeric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Household_Income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How much the respondent makes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Numeric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RelationshipQuality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How respondent evaluates their relationship (5 Dummies)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Binary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ParentApproval_approve 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Do parents approve of relationship?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Binary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Married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Was the couple married anytime before or during the study?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Binary</a:t>
                      </a:r>
                      <a:endParaRPr sz="12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2" name="Google Shape;242;p33"/>
          <p:cNvSpPr txBox="1"/>
          <p:nvPr/>
        </p:nvSpPr>
        <p:spPr>
          <a:xfrm>
            <a:off x="952500" y="159900"/>
            <a:ext cx="68088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Step Tw0: Choosing Variables</a:t>
            </a:r>
            <a:endParaRPr b="1" sz="3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3" name="Google Shape;243;p33"/>
          <p:cNvSpPr/>
          <p:nvPr/>
        </p:nvSpPr>
        <p:spPr>
          <a:xfrm rot="-1635106">
            <a:off x="192866" y="107843"/>
            <a:ext cx="649267" cy="630881"/>
          </a:xfrm>
          <a:prstGeom prst="heart">
            <a:avLst/>
          </a:prstGeom>
          <a:solidFill>
            <a:srgbClr val="FFB6C1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3"/>
          <p:cNvSpPr/>
          <p:nvPr/>
        </p:nvSpPr>
        <p:spPr>
          <a:xfrm rot="-1819357">
            <a:off x="442980" y="813775"/>
            <a:ext cx="280469" cy="284486"/>
          </a:xfrm>
          <a:prstGeom prst="heart">
            <a:avLst/>
          </a:prstGeom>
          <a:solidFill>
            <a:srgbClr val="FFB6C1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3"/>
          <p:cNvSpPr/>
          <p:nvPr/>
        </p:nvSpPr>
        <p:spPr>
          <a:xfrm rot="3948218">
            <a:off x="8239236" y="4064386"/>
            <a:ext cx="649238" cy="630594"/>
          </a:xfrm>
          <a:prstGeom prst="heart">
            <a:avLst/>
          </a:prstGeom>
          <a:solidFill>
            <a:srgbClr val="FFB6C1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3"/>
          <p:cNvSpPr/>
          <p:nvPr/>
        </p:nvSpPr>
        <p:spPr>
          <a:xfrm rot="7717673">
            <a:off x="8217674" y="4661567"/>
            <a:ext cx="420498" cy="393370"/>
          </a:xfrm>
          <a:prstGeom prst="heart">
            <a:avLst/>
          </a:prstGeom>
          <a:solidFill>
            <a:srgbClr val="FFB6C1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0F2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type="title"/>
          </p:nvPr>
        </p:nvSpPr>
        <p:spPr>
          <a:xfrm>
            <a:off x="713225" y="3730700"/>
            <a:ext cx="1425900" cy="6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8</a:t>
            </a:r>
            <a:endParaRPr sz="5400">
              <a:solidFill>
                <a:schemeClr val="dk1"/>
              </a:solidFill>
            </a:endParaRPr>
          </a:p>
        </p:txBody>
      </p:sp>
      <p:sp>
        <p:nvSpPr>
          <p:cNvPr id="252" name="Google Shape;252;p34"/>
          <p:cNvSpPr txBox="1"/>
          <p:nvPr>
            <p:ph idx="2" type="subTitle"/>
          </p:nvPr>
        </p:nvSpPr>
        <p:spPr>
          <a:xfrm>
            <a:off x="2139125" y="3730700"/>
            <a:ext cx="2409600" cy="6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EDofPartner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53" name="Google Shape;253;p34"/>
          <p:cNvSpPr txBox="1"/>
          <p:nvPr>
            <p:ph idx="3" type="title"/>
          </p:nvPr>
        </p:nvSpPr>
        <p:spPr>
          <a:xfrm>
            <a:off x="713225" y="2566475"/>
            <a:ext cx="1425900" cy="6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19</a:t>
            </a:r>
            <a:endParaRPr sz="5400">
              <a:solidFill>
                <a:schemeClr val="dk1"/>
              </a:solidFill>
            </a:endParaRPr>
          </a:p>
        </p:txBody>
      </p:sp>
      <p:sp>
        <p:nvSpPr>
          <p:cNvPr id="254" name="Google Shape;254;p34"/>
          <p:cNvSpPr txBox="1"/>
          <p:nvPr>
            <p:ph idx="4" type="subTitle"/>
          </p:nvPr>
        </p:nvSpPr>
        <p:spPr>
          <a:xfrm>
            <a:off x="4859575" y="2593150"/>
            <a:ext cx="3571200" cy="18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Both assigned the value of the respondent. The resulting columns, “Agegap” and “Educationdifference,” were  both zeros for those original NaN rows.</a:t>
            </a:r>
            <a:endParaRPr sz="1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5" name="Google Shape;255;p34"/>
          <p:cNvSpPr txBox="1"/>
          <p:nvPr>
            <p:ph idx="5" type="subTitle"/>
          </p:nvPr>
        </p:nvSpPr>
        <p:spPr>
          <a:xfrm>
            <a:off x="2450100" y="2566475"/>
            <a:ext cx="2098500" cy="6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A</a:t>
            </a:r>
            <a:r>
              <a:rPr b="1" lang="en" sz="2000">
                <a:solidFill>
                  <a:schemeClr val="dk1"/>
                </a:solidFill>
              </a:rPr>
              <a:t>geofPartner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56" name="Google Shape;256;p34"/>
          <p:cNvSpPr txBox="1"/>
          <p:nvPr>
            <p:ph idx="6" type="title"/>
          </p:nvPr>
        </p:nvSpPr>
        <p:spPr>
          <a:xfrm>
            <a:off x="713225" y="1402250"/>
            <a:ext cx="1425900" cy="6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27</a:t>
            </a:r>
            <a:endParaRPr sz="5400">
              <a:solidFill>
                <a:schemeClr val="dk1"/>
              </a:solidFill>
            </a:endParaRPr>
          </a:p>
        </p:txBody>
      </p:sp>
      <p:sp>
        <p:nvSpPr>
          <p:cNvPr id="257" name="Google Shape;257;p34"/>
          <p:cNvSpPr txBox="1"/>
          <p:nvPr>
            <p:ph idx="7" type="subTitle"/>
          </p:nvPr>
        </p:nvSpPr>
        <p:spPr>
          <a:xfrm>
            <a:off x="4859575" y="1402250"/>
            <a:ext cx="3571200" cy="6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Assigned the mean values of the non-NaN column values.</a:t>
            </a:r>
            <a:endParaRPr sz="1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8" name="Google Shape;258;p34"/>
          <p:cNvSpPr txBox="1"/>
          <p:nvPr>
            <p:ph idx="8" type="subTitle"/>
          </p:nvPr>
        </p:nvSpPr>
        <p:spPr>
          <a:xfrm>
            <a:off x="1764575" y="1402250"/>
            <a:ext cx="3095400" cy="6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How_long_relationship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59" name="Google Shape;259;p34"/>
          <p:cNvSpPr txBox="1"/>
          <p:nvPr>
            <p:ph idx="9" type="title"/>
          </p:nvPr>
        </p:nvSpPr>
        <p:spPr>
          <a:xfrm>
            <a:off x="314525" y="16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Step Three: Remove </a:t>
            </a:r>
            <a:r>
              <a:rPr b="1" lang="en">
                <a:solidFill>
                  <a:schemeClr val="dk1"/>
                </a:solidFill>
              </a:rPr>
              <a:t>Missing Values</a:t>
            </a:r>
            <a:endParaRPr b="1" i="0">
              <a:solidFill>
                <a:schemeClr val="dk1"/>
              </a:solidFill>
            </a:endParaRPr>
          </a:p>
        </p:txBody>
      </p:sp>
      <p:cxnSp>
        <p:nvCxnSpPr>
          <p:cNvPr id="260" name="Google Shape;260;p34"/>
          <p:cNvCxnSpPr/>
          <p:nvPr/>
        </p:nvCxnSpPr>
        <p:spPr>
          <a:xfrm>
            <a:off x="738500" y="2345850"/>
            <a:ext cx="7706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34"/>
          <p:cNvCxnSpPr/>
          <p:nvPr/>
        </p:nvCxnSpPr>
        <p:spPr>
          <a:xfrm>
            <a:off x="738500" y="3518800"/>
            <a:ext cx="4030200" cy="4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34"/>
          <p:cNvSpPr/>
          <p:nvPr/>
        </p:nvSpPr>
        <p:spPr>
          <a:xfrm flipH="1" rot="801036">
            <a:off x="2094158" y="3292903"/>
            <a:ext cx="456024" cy="446421"/>
          </a:xfrm>
          <a:prstGeom prst="heart">
            <a:avLst/>
          </a:prstGeom>
          <a:solidFill>
            <a:srgbClr val="FFB6C1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263" name="Google Shape;263;p34"/>
          <p:cNvGrpSpPr/>
          <p:nvPr/>
        </p:nvGrpSpPr>
        <p:grpSpPr>
          <a:xfrm flipH="1" rot="468644">
            <a:off x="7547164" y="-560006"/>
            <a:ext cx="2847807" cy="2798751"/>
            <a:chOff x="5163338" y="1615950"/>
            <a:chExt cx="5294400" cy="5203200"/>
          </a:xfrm>
        </p:grpSpPr>
        <p:sp>
          <p:nvSpPr>
            <p:cNvPr id="264" name="Google Shape;264;p34"/>
            <p:cNvSpPr/>
            <p:nvPr/>
          </p:nvSpPr>
          <p:spPr>
            <a:xfrm rot="1800267">
              <a:off x="5826905" y="2358852"/>
              <a:ext cx="3967267" cy="3717396"/>
            </a:xfrm>
            <a:prstGeom prst="heart">
              <a:avLst/>
            </a:prstGeom>
            <a:solidFill>
              <a:srgbClr val="C600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65" name="Google Shape;265;p34"/>
            <p:cNvSpPr/>
            <p:nvPr/>
          </p:nvSpPr>
          <p:spPr>
            <a:xfrm rot="1800078">
              <a:off x="6135207" y="2642789"/>
              <a:ext cx="3350869" cy="3149521"/>
            </a:xfrm>
            <a:prstGeom prst="heart">
              <a:avLst/>
            </a:prstGeom>
            <a:solidFill>
              <a:srgbClr val="C600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66" name="Google Shape;266;p34"/>
            <p:cNvSpPr/>
            <p:nvPr/>
          </p:nvSpPr>
          <p:spPr>
            <a:xfrm rot="1799956">
              <a:off x="6365046" y="2854863"/>
              <a:ext cx="2891464" cy="2724537"/>
            </a:xfrm>
            <a:prstGeom prst="heart">
              <a:avLst/>
            </a:prstGeom>
            <a:solidFill>
              <a:srgbClr val="C600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67" name="Google Shape;267;p34"/>
            <p:cNvSpPr/>
            <p:nvPr/>
          </p:nvSpPr>
          <p:spPr>
            <a:xfrm rot="1800249">
              <a:off x="6589594" y="3063021"/>
              <a:ext cx="2442294" cy="2308148"/>
            </a:xfrm>
            <a:prstGeom prst="heart">
              <a:avLst/>
            </a:prstGeom>
            <a:solidFill>
              <a:srgbClr val="C600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68" name="Google Shape;268;p34"/>
            <p:cNvSpPr/>
            <p:nvPr/>
          </p:nvSpPr>
          <p:spPr>
            <a:xfrm rot="1800584">
              <a:off x="6872940" y="3326930"/>
              <a:ext cx="1875648" cy="1781391"/>
            </a:xfrm>
            <a:prstGeom prst="heart">
              <a:avLst/>
            </a:prstGeom>
            <a:solidFill>
              <a:srgbClr val="FFB6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69" name="Google Shape;269;p34"/>
            <p:cNvSpPr/>
            <p:nvPr/>
          </p:nvSpPr>
          <p:spPr>
            <a:xfrm rot="1800498">
              <a:off x="7211878" y="3662949"/>
              <a:ext cx="1181704" cy="1136939"/>
            </a:xfrm>
            <a:prstGeom prst="heart">
              <a:avLst/>
            </a:prstGeom>
            <a:solidFill>
              <a:srgbClr val="C600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270" name="Google Shape;270;p34"/>
          <p:cNvSpPr/>
          <p:nvPr/>
        </p:nvSpPr>
        <p:spPr>
          <a:xfrm flipH="1" rot="-1711214">
            <a:off x="1695022" y="2148600"/>
            <a:ext cx="456155" cy="446362"/>
          </a:xfrm>
          <a:prstGeom prst="heart">
            <a:avLst/>
          </a:prstGeom>
          <a:solidFill>
            <a:srgbClr val="FFB6C1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0F2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5"/>
          <p:cNvPicPr preferRelativeResize="0"/>
          <p:nvPr/>
        </p:nvPicPr>
        <p:blipFill rotWithShape="1">
          <a:blip r:embed="rId3">
            <a:alphaModFix amt="20000"/>
          </a:blip>
          <a:srcRect b="0" l="15604" r="16640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 txBox="1"/>
          <p:nvPr/>
        </p:nvSpPr>
        <p:spPr>
          <a:xfrm>
            <a:off x="395400" y="70100"/>
            <a:ext cx="83532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Our Outcome Variable</a:t>
            </a:r>
            <a:endParaRPr b="1" sz="3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7" name="Google Shape;277;p35"/>
          <p:cNvSpPr txBox="1"/>
          <p:nvPr/>
        </p:nvSpPr>
        <p:spPr>
          <a:xfrm>
            <a:off x="1124250" y="858025"/>
            <a:ext cx="6895500" cy="1103400"/>
          </a:xfrm>
          <a:prstGeom prst="rect">
            <a:avLst/>
          </a:prstGeom>
          <a:solidFill>
            <a:srgbClr val="FFB6C1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Playfair Display"/>
                <a:ea typeface="Playfair Display"/>
                <a:cs typeface="Playfair Display"/>
                <a:sym typeface="Playfair Display"/>
              </a:rPr>
              <a:t>“Study_Break_Up”</a:t>
            </a:r>
            <a:r>
              <a:rPr lang="en" sz="6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6000">
              <a:solidFill>
                <a:srgbClr val="21212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78" name="Google Shape;278;p35"/>
          <p:cNvSpPr txBox="1"/>
          <p:nvPr/>
        </p:nvSpPr>
        <p:spPr>
          <a:xfrm>
            <a:off x="730950" y="2321225"/>
            <a:ext cx="7682100" cy="18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Did the relationship end during the study or not?</a:t>
            </a:r>
            <a:endParaRPr b="1" i="1" sz="24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9" name="Google Shape;279;p35"/>
          <p:cNvSpPr txBox="1"/>
          <p:nvPr/>
        </p:nvSpPr>
        <p:spPr>
          <a:xfrm>
            <a:off x="440550" y="3099200"/>
            <a:ext cx="8262900" cy="1605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Importance</a:t>
            </a:r>
            <a:endParaRPr b="1" u="sng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●"/>
            </a:pPr>
            <a:r>
              <a:rPr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Easier to track if a couple </a:t>
            </a:r>
            <a:r>
              <a:rPr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broke up during study </a:t>
            </a:r>
            <a:r>
              <a:rPr i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at all</a:t>
            </a:r>
            <a:r>
              <a:rPr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than during specific points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●"/>
            </a:pPr>
            <a:r>
              <a:rPr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Interested in what variables contributed to “</a:t>
            </a:r>
            <a:r>
              <a:rPr i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healthy</a:t>
            </a:r>
            <a:r>
              <a:rPr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” relationships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●"/>
            </a:pPr>
            <a:r>
              <a:rPr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Wanted to take different route from original Stanford study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80" name="Google Shape;280;p35"/>
          <p:cNvSpPr/>
          <p:nvPr/>
        </p:nvSpPr>
        <p:spPr>
          <a:xfrm rot="-1635106">
            <a:off x="374991" y="1201793"/>
            <a:ext cx="649267" cy="630881"/>
          </a:xfrm>
          <a:prstGeom prst="heart">
            <a:avLst/>
          </a:prstGeom>
          <a:solidFill>
            <a:srgbClr val="FFB6C1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/>
          <p:nvPr/>
        </p:nvSpPr>
        <p:spPr>
          <a:xfrm rot="2309418">
            <a:off x="8094481" y="1222794"/>
            <a:ext cx="649280" cy="630913"/>
          </a:xfrm>
          <a:prstGeom prst="heart">
            <a:avLst/>
          </a:prstGeom>
          <a:solidFill>
            <a:srgbClr val="FFB6C1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0F2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347300" y="169200"/>
            <a:ext cx="814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Binning (For Naive Bayes)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87" name="Google Shape;287;p36"/>
          <p:cNvSpPr txBox="1"/>
          <p:nvPr/>
        </p:nvSpPr>
        <p:spPr>
          <a:xfrm>
            <a:off x="555708" y="1218751"/>
            <a:ext cx="7856400" cy="27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AutoNum type="arabicPeriod"/>
            </a:pPr>
            <a:r>
              <a:rPr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Sort values within a column from largest to smallest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AutoNum type="arabicPeriod"/>
            </a:pPr>
            <a:r>
              <a:rPr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Calculate the number of observations within each bin based off our total observations and the number of bins we write in the function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AutoNum type="arabicPeriod"/>
            </a:pPr>
            <a:r>
              <a:rPr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Assign labels to these new bins based off the range of values in the column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AutoNum type="alphaLcPeriod"/>
            </a:pPr>
            <a:r>
              <a:rPr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Assuring the bins don't overlap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AutoNum type="arabicPeriod"/>
            </a:pPr>
            <a:r>
              <a:rPr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Convert the new bin ranges to string format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AutoNum type="arabicPeriod"/>
            </a:pPr>
            <a:r>
              <a:rPr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Create new columns in the dataframe for the new bin ranges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AutoNum type="alphaLcPeriod"/>
            </a:pPr>
            <a:r>
              <a:rPr lang="en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Ex: “Household_Income_[80000, 92250)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8" name="Google Shape;288;p36"/>
          <p:cNvSpPr/>
          <p:nvPr/>
        </p:nvSpPr>
        <p:spPr>
          <a:xfrm>
            <a:off x="692742" y="1177801"/>
            <a:ext cx="7968900" cy="2787900"/>
          </a:xfrm>
          <a:prstGeom prst="rect">
            <a:avLst/>
          </a:prstGeom>
          <a:solidFill>
            <a:srgbClr val="FFB6C1"/>
          </a:solidFill>
          <a:ln cap="flat" cmpd="sng" w="19050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AgeGap  </a:t>
            </a:r>
            <a:r>
              <a:rPr lang="en" sz="23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	</a:t>
            </a:r>
            <a:r>
              <a:rPr lang="en" sz="23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									</a:t>
            </a:r>
            <a:r>
              <a:rPr lang="en"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6 Bins</a:t>
            </a:r>
            <a:endParaRPr sz="2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Household_Income                                          </a:t>
            </a:r>
            <a:r>
              <a:rPr lang="en"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8 Bins</a:t>
            </a:r>
            <a:endParaRPr sz="2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How_long_relationship                                   </a:t>
            </a:r>
            <a:r>
              <a:rPr lang="en" sz="2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12</a:t>
            </a:r>
            <a:r>
              <a:rPr lang="en"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Bins</a:t>
            </a:r>
            <a:endParaRPr sz="2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289" name="Google Shape;289;p36"/>
          <p:cNvCxnSpPr/>
          <p:nvPr/>
        </p:nvCxnSpPr>
        <p:spPr>
          <a:xfrm>
            <a:off x="408252" y="1177800"/>
            <a:ext cx="0" cy="2787900"/>
          </a:xfrm>
          <a:prstGeom prst="straightConnector1">
            <a:avLst/>
          </a:prstGeom>
          <a:noFill/>
          <a:ln cap="flat" cmpd="sng" w="19050">
            <a:solidFill>
              <a:srgbClr val="FFB6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36"/>
          <p:cNvSpPr/>
          <p:nvPr/>
        </p:nvSpPr>
        <p:spPr>
          <a:xfrm>
            <a:off x="224589" y="1502122"/>
            <a:ext cx="367500" cy="452100"/>
          </a:xfrm>
          <a:prstGeom prst="heart">
            <a:avLst/>
          </a:prstGeom>
          <a:solidFill>
            <a:srgbClr val="C60035"/>
          </a:solidFill>
          <a:ln cap="flat" cmpd="sng" w="28575">
            <a:solidFill>
              <a:srgbClr val="FFB6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1" name="Google Shape;291;p36"/>
          <p:cNvCxnSpPr/>
          <p:nvPr/>
        </p:nvCxnSpPr>
        <p:spPr>
          <a:xfrm rot="10800000">
            <a:off x="1878918" y="1800175"/>
            <a:ext cx="4253400" cy="0"/>
          </a:xfrm>
          <a:prstGeom prst="straightConnector1">
            <a:avLst/>
          </a:prstGeom>
          <a:noFill/>
          <a:ln cap="flat" cmpd="sng" w="19050">
            <a:solidFill>
              <a:srgbClr val="C600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36"/>
          <p:cNvCxnSpPr/>
          <p:nvPr/>
        </p:nvCxnSpPr>
        <p:spPr>
          <a:xfrm flipH="1">
            <a:off x="3686327" y="2471100"/>
            <a:ext cx="2475900" cy="15000"/>
          </a:xfrm>
          <a:prstGeom prst="straightConnector1">
            <a:avLst/>
          </a:prstGeom>
          <a:noFill/>
          <a:ln cap="flat" cmpd="sng" w="19050">
            <a:solidFill>
              <a:srgbClr val="C600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36"/>
          <p:cNvCxnSpPr/>
          <p:nvPr/>
        </p:nvCxnSpPr>
        <p:spPr>
          <a:xfrm flipH="1">
            <a:off x="4113687" y="3201775"/>
            <a:ext cx="2096700" cy="7200"/>
          </a:xfrm>
          <a:prstGeom prst="straightConnector1">
            <a:avLst/>
          </a:prstGeom>
          <a:noFill/>
          <a:ln cap="flat" cmpd="sng" w="19050">
            <a:solidFill>
              <a:srgbClr val="C600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36"/>
          <p:cNvSpPr txBox="1"/>
          <p:nvPr/>
        </p:nvSpPr>
        <p:spPr>
          <a:xfrm>
            <a:off x="768100" y="4110925"/>
            <a:ext cx="78180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●"/>
            </a:pPr>
            <a:r>
              <a:rPr b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Naive Bayes works with </a:t>
            </a:r>
            <a:r>
              <a:rPr b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probabilities and continuous values hurt its prediction</a:t>
            </a:r>
            <a:endParaRPr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"/>
              <a:buChar char="●"/>
            </a:pPr>
            <a:r>
              <a:rPr b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Binning the continuous variables simplifies the work done by Naive Bayes </a:t>
            </a:r>
            <a:endParaRPr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95" name="Google Shape;29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00055"/>
            <a:ext cx="9143998" cy="4243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type="title"/>
          </p:nvPr>
        </p:nvSpPr>
        <p:spPr>
          <a:xfrm>
            <a:off x="534050" y="1876550"/>
            <a:ext cx="5451600" cy="20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Data Processing</a:t>
            </a:r>
            <a:endParaRPr i="0" sz="8000">
              <a:solidFill>
                <a:schemeClr val="lt1"/>
              </a:solidFill>
            </a:endParaRPr>
          </a:p>
        </p:txBody>
      </p:sp>
      <p:sp>
        <p:nvSpPr>
          <p:cNvPr id="301" name="Google Shape;301;p37"/>
          <p:cNvSpPr/>
          <p:nvPr/>
        </p:nvSpPr>
        <p:spPr>
          <a:xfrm rot="368100">
            <a:off x="8095940" y="3015388"/>
            <a:ext cx="407031" cy="400405"/>
          </a:xfrm>
          <a:prstGeom prst="heart">
            <a:avLst/>
          </a:prstGeom>
          <a:solidFill>
            <a:srgbClr val="FF68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7"/>
          <p:cNvSpPr txBox="1"/>
          <p:nvPr>
            <p:ph idx="2" type="title"/>
          </p:nvPr>
        </p:nvSpPr>
        <p:spPr>
          <a:xfrm>
            <a:off x="6675175" y="0"/>
            <a:ext cx="2391900" cy="904500"/>
          </a:xfrm>
          <a:prstGeom prst="rect">
            <a:avLst/>
          </a:prstGeom>
        </p:spPr>
        <p:txBody>
          <a:bodyPr anchorCtr="0" anchor="ctr" bIns="91425" lIns="91425" spcFirstLastPara="1" rIns="460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Section 2</a:t>
            </a:r>
            <a:endParaRPr sz="4000"/>
          </a:p>
        </p:txBody>
      </p:sp>
      <p:pic>
        <p:nvPicPr>
          <p:cNvPr id="303" name="Google Shape;3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7"/>
          <p:cNvSpPr txBox="1"/>
          <p:nvPr>
            <p:ph type="title"/>
          </p:nvPr>
        </p:nvSpPr>
        <p:spPr>
          <a:xfrm>
            <a:off x="1398275" y="1351250"/>
            <a:ext cx="6675900" cy="20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2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Part 3</a:t>
            </a:r>
            <a:endParaRPr b="1">
              <a:solidFill>
                <a:schemeClr val="accent2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Dancing Script SemiBold"/>
                <a:ea typeface="Dancing Script SemiBold"/>
                <a:cs typeface="Dancing Script SemiBold"/>
                <a:sym typeface="Dancing Script SemiBold"/>
              </a:rPr>
              <a:t>Predictive Models</a:t>
            </a:r>
            <a:endParaRPr i="0">
              <a:solidFill>
                <a:schemeClr val="accent2"/>
              </a:solidFill>
              <a:latin typeface="Dancing Script SemiBold"/>
              <a:ea typeface="Dancing Script SemiBold"/>
              <a:cs typeface="Dancing Script SemiBold"/>
              <a:sym typeface="Dancing Script SemiBold"/>
            </a:endParaRPr>
          </a:p>
        </p:txBody>
      </p:sp>
      <p:pic>
        <p:nvPicPr>
          <p:cNvPr id="305" name="Google Shape;30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68042">
            <a:off x="-369028" y="-37385"/>
            <a:ext cx="4239108" cy="1668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0900" y="-211000"/>
            <a:ext cx="325755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71525" y="3734250"/>
            <a:ext cx="33909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9425" y="3799250"/>
            <a:ext cx="33909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7"/>
          <p:cNvPicPr preferRelativeResize="0"/>
          <p:nvPr/>
        </p:nvPicPr>
        <p:blipFill rotWithShape="1">
          <a:blip r:embed="rId6">
            <a:alphaModFix/>
          </a:blip>
          <a:srcRect b="0" l="-3350" r="3349" t="0"/>
          <a:stretch/>
        </p:blipFill>
        <p:spPr>
          <a:xfrm>
            <a:off x="4734975" y="3799250"/>
            <a:ext cx="33909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2250" y="3799250"/>
            <a:ext cx="33909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6950" y="3734250"/>
            <a:ext cx="4130100" cy="23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0F2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/>
          <p:nvPr>
            <p:ph type="title"/>
          </p:nvPr>
        </p:nvSpPr>
        <p:spPr>
          <a:xfrm>
            <a:off x="252775" y="159325"/>
            <a:ext cx="833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PCA Correlations</a:t>
            </a:r>
            <a:r>
              <a:rPr b="1" lang="en">
                <a:solidFill>
                  <a:schemeClr val="dk1"/>
                </a:solidFill>
              </a:rPr>
              <a:t> 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17" name="Google Shape;317;p38"/>
          <p:cNvSpPr/>
          <p:nvPr/>
        </p:nvSpPr>
        <p:spPr>
          <a:xfrm>
            <a:off x="160525" y="1714000"/>
            <a:ext cx="3230700" cy="2526900"/>
          </a:xfrm>
          <a:prstGeom prst="roundRect">
            <a:avLst>
              <a:gd fmla="val 16667" name="adj"/>
            </a:avLst>
          </a:prstGeom>
          <a:solidFill>
            <a:srgbClr val="C6003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18" name="Google Shape;318;p38"/>
          <p:cNvSpPr txBox="1"/>
          <p:nvPr/>
        </p:nvSpPr>
        <p:spPr>
          <a:xfrm>
            <a:off x="396875" y="2139402"/>
            <a:ext cx="2907600" cy="16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No </a:t>
            </a:r>
            <a:r>
              <a:rPr b="1"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significant</a:t>
            </a:r>
            <a:r>
              <a:rPr b="1"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strong correlation</a:t>
            </a:r>
            <a:endParaRPr b="1"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↳ </a:t>
            </a: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except between features that stem from the same survey question. </a:t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Ex: “RelationshipQuality_good” and “</a:t>
            </a:r>
            <a:r>
              <a:rPr lang="en" sz="13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RelationshipQuality_excellent”</a:t>
            </a:r>
            <a:endParaRPr sz="13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19" name="Google Shape;319;p38"/>
          <p:cNvSpPr txBox="1"/>
          <p:nvPr/>
        </p:nvSpPr>
        <p:spPr>
          <a:xfrm>
            <a:off x="3581425" y="866350"/>
            <a:ext cx="53646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PCA - </a:t>
            </a: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Principal</a:t>
            </a: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 Component Analysis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Correlation Between Variables for our Cleaned Dataset </a:t>
            </a:r>
            <a:endParaRPr b="1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20" name="Google Shape;3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425" y="1420684"/>
            <a:ext cx="5364600" cy="3378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8"/>
          <p:cNvPicPr preferRelativeResize="0"/>
          <p:nvPr/>
        </p:nvPicPr>
        <p:blipFill rotWithShape="1">
          <a:blip r:embed="rId4">
            <a:alphaModFix/>
          </a:blip>
          <a:srcRect b="0" l="0" r="12732" t="0"/>
          <a:stretch/>
        </p:blipFill>
        <p:spPr>
          <a:xfrm>
            <a:off x="3581425" y="1349225"/>
            <a:ext cx="5423549" cy="3922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0F2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/>
          <p:nvPr>
            <p:ph type="title"/>
          </p:nvPr>
        </p:nvSpPr>
        <p:spPr>
          <a:xfrm>
            <a:off x="313500" y="110450"/>
            <a:ext cx="83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During Actual 5 year Study…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27" name="Google Shape;327;p39"/>
          <p:cNvSpPr txBox="1"/>
          <p:nvPr/>
        </p:nvSpPr>
        <p:spPr>
          <a:xfrm>
            <a:off x="3442600" y="4432050"/>
            <a:ext cx="29859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3009 Couples in Total </a:t>
            </a:r>
            <a:endParaRPr b="1" sz="2000" u="sng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8" name="Google Shape;328;p39"/>
          <p:cNvSpPr/>
          <p:nvPr/>
        </p:nvSpPr>
        <p:spPr>
          <a:xfrm>
            <a:off x="2619200" y="880650"/>
            <a:ext cx="4373400" cy="3382200"/>
          </a:xfrm>
          <a:prstGeom prst="ellipse">
            <a:avLst/>
          </a:prstGeom>
          <a:solidFill>
            <a:srgbClr val="FFB6C1"/>
          </a:solidFill>
          <a:ln cap="flat" cmpd="sng" w="28575">
            <a:solidFill>
              <a:srgbClr val="FFB6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9" name="Google Shape;329;p39"/>
          <p:cNvSpPr/>
          <p:nvPr/>
        </p:nvSpPr>
        <p:spPr>
          <a:xfrm>
            <a:off x="3739041" y="2306549"/>
            <a:ext cx="2133900" cy="1517100"/>
          </a:xfrm>
          <a:prstGeom prst="ellipse">
            <a:avLst/>
          </a:prstGeom>
          <a:solidFill>
            <a:schemeClr val="accent3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30" name="Google Shape;330;p39"/>
          <p:cNvSpPr txBox="1"/>
          <p:nvPr/>
        </p:nvSpPr>
        <p:spPr>
          <a:xfrm>
            <a:off x="3702295" y="1211776"/>
            <a:ext cx="22074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2,506 Couples </a:t>
            </a:r>
            <a:endParaRPr b="1"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Stayed Together</a:t>
            </a:r>
            <a:endParaRPr b="1"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83% </a:t>
            </a:r>
            <a:endParaRPr b="1"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31" name="Google Shape;331;p39"/>
          <p:cNvSpPr txBox="1"/>
          <p:nvPr/>
        </p:nvSpPr>
        <p:spPr>
          <a:xfrm>
            <a:off x="4028001" y="2594400"/>
            <a:ext cx="1555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503 Couples</a:t>
            </a:r>
            <a:endParaRPr b="1" sz="17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Broke Up</a:t>
            </a:r>
            <a:endParaRPr b="1" sz="17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17% </a:t>
            </a:r>
            <a:endParaRPr b="1" sz="17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32" name="Google Shape;332;p39"/>
          <p:cNvSpPr/>
          <p:nvPr/>
        </p:nvSpPr>
        <p:spPr>
          <a:xfrm rot="-1635106">
            <a:off x="420291" y="3791468"/>
            <a:ext cx="649267" cy="630881"/>
          </a:xfrm>
          <a:prstGeom prst="heart">
            <a:avLst/>
          </a:prstGeom>
          <a:solidFill>
            <a:srgbClr val="FFB6C1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9"/>
          <p:cNvSpPr/>
          <p:nvPr/>
        </p:nvSpPr>
        <p:spPr>
          <a:xfrm rot="-1819357">
            <a:off x="670405" y="4497400"/>
            <a:ext cx="280469" cy="284486"/>
          </a:xfrm>
          <a:prstGeom prst="heart">
            <a:avLst/>
          </a:prstGeom>
          <a:solidFill>
            <a:srgbClr val="FFB6C1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9"/>
          <p:cNvSpPr/>
          <p:nvPr/>
        </p:nvSpPr>
        <p:spPr>
          <a:xfrm rot="1591061">
            <a:off x="8269955" y="404851"/>
            <a:ext cx="649086" cy="630571"/>
          </a:xfrm>
          <a:prstGeom prst="heart">
            <a:avLst/>
          </a:prstGeom>
          <a:solidFill>
            <a:srgbClr val="FFB6C1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9"/>
          <p:cNvSpPr/>
          <p:nvPr/>
        </p:nvSpPr>
        <p:spPr>
          <a:xfrm rot="2499634">
            <a:off x="8537281" y="1109056"/>
            <a:ext cx="316827" cy="292387"/>
          </a:xfrm>
          <a:prstGeom prst="heart">
            <a:avLst/>
          </a:prstGeom>
          <a:solidFill>
            <a:srgbClr val="FFB6C1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9"/>
          <p:cNvSpPr txBox="1"/>
          <p:nvPr/>
        </p:nvSpPr>
        <p:spPr>
          <a:xfrm>
            <a:off x="8887275" y="72382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0F2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/>
          <p:nvPr/>
        </p:nvSpPr>
        <p:spPr>
          <a:xfrm>
            <a:off x="439825" y="0"/>
            <a:ext cx="81927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42" name="Google Shape;342;p40"/>
          <p:cNvSpPr txBox="1"/>
          <p:nvPr>
            <p:ph type="title"/>
          </p:nvPr>
        </p:nvSpPr>
        <p:spPr>
          <a:xfrm>
            <a:off x="374800" y="251400"/>
            <a:ext cx="833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Naive Bayes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43" name="Google Shape;343;p40"/>
          <p:cNvSpPr txBox="1"/>
          <p:nvPr/>
        </p:nvSpPr>
        <p:spPr>
          <a:xfrm>
            <a:off x="307750" y="4196475"/>
            <a:ext cx="29916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Testing Data Set Accuracy</a:t>
            </a:r>
            <a:endParaRPr b="1" sz="1700" u="sng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aphicFrame>
        <p:nvGraphicFramePr>
          <p:cNvPr id="344" name="Google Shape;344;p40"/>
          <p:cNvGraphicFramePr/>
          <p:nvPr/>
        </p:nvGraphicFramePr>
        <p:xfrm>
          <a:off x="3653013" y="194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{29DDD564-324F-420F-BC28-19B664819651}</a:tableStyleId>
              </a:tblPr>
              <a:tblGrid>
                <a:gridCol w="1580875"/>
                <a:gridCol w="1580875"/>
                <a:gridCol w="1580875"/>
              </a:tblGrid>
              <a:tr h="658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 u="sng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Confusion Matrix</a:t>
                      </a:r>
                      <a:endParaRPr b="1" sz="1700" u="sng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Actual Stayed Together</a:t>
                      </a:r>
                      <a:endParaRPr b="1" sz="17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Actual Broke Up</a:t>
                      </a:r>
                      <a:endParaRPr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</a:tr>
              <a:tr h="52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Predicted Stayed Together</a:t>
                      </a:r>
                      <a:endParaRPr b="1" sz="17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672</a:t>
                      </a:r>
                      <a:endParaRPr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80</a:t>
                      </a:r>
                      <a:endParaRPr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</a:tr>
              <a:tr h="52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Predicted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 Broke Up</a:t>
                      </a:r>
                      <a:endParaRPr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67</a:t>
                      </a:r>
                      <a:endParaRPr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84</a:t>
                      </a:r>
                      <a:endParaRPr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</a:tr>
            </a:tbl>
          </a:graphicData>
        </a:graphic>
      </p:graphicFrame>
      <p:pic>
        <p:nvPicPr>
          <p:cNvPr id="345" name="Google Shape;345;p4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75" y="1116025"/>
            <a:ext cx="3045675" cy="311279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0"/>
          <p:cNvSpPr txBox="1"/>
          <p:nvPr/>
        </p:nvSpPr>
        <p:spPr>
          <a:xfrm>
            <a:off x="912350" y="2837900"/>
            <a:ext cx="17808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756 Correctly Predicted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83.72%</a:t>
            </a: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47" name="Google Shape;347;p40"/>
          <p:cNvSpPr txBox="1"/>
          <p:nvPr/>
        </p:nvSpPr>
        <p:spPr>
          <a:xfrm>
            <a:off x="1555402" y="1599575"/>
            <a:ext cx="12888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147</a:t>
            </a:r>
            <a:r>
              <a:rPr lang="en"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Wrongly Predicted</a:t>
            </a:r>
            <a:endParaRPr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16.28% </a:t>
            </a:r>
            <a:endParaRPr b="1"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0F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649550" y="459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Table of Contents</a:t>
            </a:r>
            <a:endParaRPr b="1" i="0">
              <a:solidFill>
                <a:schemeClr val="dk1"/>
              </a:solidFill>
            </a:endParaRPr>
          </a:p>
        </p:txBody>
      </p:sp>
      <p:graphicFrame>
        <p:nvGraphicFramePr>
          <p:cNvPr id="130" name="Google Shape;130;p23"/>
          <p:cNvGraphicFramePr/>
          <p:nvPr/>
        </p:nvGraphicFramePr>
        <p:xfrm>
          <a:off x="720000" y="138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{29DDD564-324F-420F-BC28-19B664819651}</a:tableStyleId>
              </a:tblPr>
              <a:tblGrid>
                <a:gridCol w="2568050"/>
                <a:gridCol w="5135950"/>
              </a:tblGrid>
              <a:tr h="713400">
                <a:tc>
                  <a:txBody>
                    <a:bodyPr/>
                    <a:lstStyle/>
                    <a:p>
                      <a:pPr indent="0" lvl="0" marL="190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  <a:hlinkClick action="ppaction://hlinksldjump"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The Data</a:t>
                      </a:r>
                      <a:endParaRPr b="1" sz="20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900">
                          <a:solidFill>
                            <a:srgbClr val="191919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Original dataset at large</a:t>
                      </a:r>
                      <a:endParaRPr sz="1900">
                        <a:solidFill>
                          <a:srgbClr val="191919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</a:tr>
              <a:tr h="713400">
                <a:tc>
                  <a:txBody>
                    <a:bodyPr/>
                    <a:lstStyle/>
                    <a:p>
                      <a:pPr indent="0" lvl="0" marL="190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  <a:hlinkClick action="ppaction://hlinksldjump"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Data Processing</a:t>
                      </a:r>
                      <a:endParaRPr b="1" sz="20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900">
                          <a:solidFill>
                            <a:srgbClr val="191919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Steps to how we cleaned our large dataset</a:t>
                      </a:r>
                      <a:endParaRPr sz="1900">
                        <a:solidFill>
                          <a:srgbClr val="191919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</a:tr>
              <a:tr h="713400">
                <a:tc>
                  <a:txBody>
                    <a:bodyPr/>
                    <a:lstStyle/>
                    <a:p>
                      <a:pPr indent="0" lvl="0" marL="190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  <a:hlinkClick action="ppaction://hlinksldjump"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Predictive Models</a:t>
                      </a:r>
                      <a:endParaRPr b="1" sz="20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900">
                          <a:solidFill>
                            <a:srgbClr val="191919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Models we ran on</a:t>
                      </a:r>
                      <a:r>
                        <a:rPr lang="en" sz="1900">
                          <a:solidFill>
                            <a:srgbClr val="191919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the algorithm and their performance</a:t>
                      </a:r>
                      <a:endParaRPr sz="1900">
                        <a:solidFill>
                          <a:srgbClr val="191919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</a:tr>
              <a:tr h="713400">
                <a:tc>
                  <a:txBody>
                    <a:bodyPr/>
                    <a:lstStyle/>
                    <a:p>
                      <a:pPr indent="0" lvl="0" marL="190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  <a:hlinkClick action="ppaction://hlinksldjump"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Model Selection &amp; Performance</a:t>
                      </a:r>
                      <a:endParaRPr b="1" sz="20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900">
                          <a:solidFill>
                            <a:srgbClr val="191919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Our s</a:t>
                      </a:r>
                      <a:r>
                        <a:rPr lang="en" sz="1900">
                          <a:solidFill>
                            <a:srgbClr val="191919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elected</a:t>
                      </a:r>
                      <a:r>
                        <a:rPr lang="en" sz="1900">
                          <a:solidFill>
                            <a:srgbClr val="191919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model and its performance</a:t>
                      </a:r>
                      <a:endParaRPr sz="1900">
                        <a:solidFill>
                          <a:srgbClr val="191919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0F2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/>
          <p:nvPr/>
        </p:nvSpPr>
        <p:spPr>
          <a:xfrm>
            <a:off x="439825" y="0"/>
            <a:ext cx="81927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3" name="Google Shape;353;p41"/>
          <p:cNvSpPr txBox="1"/>
          <p:nvPr>
            <p:ph type="title"/>
          </p:nvPr>
        </p:nvSpPr>
        <p:spPr>
          <a:xfrm>
            <a:off x="374800" y="251400"/>
            <a:ext cx="833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K-Nearest Neighbors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54" name="Google Shape;354;p41"/>
          <p:cNvSpPr txBox="1"/>
          <p:nvPr/>
        </p:nvSpPr>
        <p:spPr>
          <a:xfrm>
            <a:off x="313500" y="4190700"/>
            <a:ext cx="31518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Testing Data Set Accuracy</a:t>
            </a:r>
            <a:endParaRPr b="1" sz="1700" u="sng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aphicFrame>
        <p:nvGraphicFramePr>
          <p:cNvPr id="355" name="Google Shape;355;p41"/>
          <p:cNvGraphicFramePr/>
          <p:nvPr/>
        </p:nvGraphicFramePr>
        <p:xfrm>
          <a:off x="3653013" y="194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{29DDD564-324F-420F-BC28-19B664819651}</a:tableStyleId>
              </a:tblPr>
              <a:tblGrid>
                <a:gridCol w="1580875"/>
                <a:gridCol w="1580875"/>
                <a:gridCol w="1580875"/>
              </a:tblGrid>
              <a:tr h="658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 u="sng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Confusion Matrix</a:t>
                      </a:r>
                      <a:endParaRPr b="1" sz="1700" u="sng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Actual Stayed Together</a:t>
                      </a:r>
                      <a:endParaRPr b="1" sz="17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Actual Broke Up</a:t>
                      </a:r>
                      <a:endParaRPr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</a:tr>
              <a:tr h="52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Predicted Stayed Together</a:t>
                      </a:r>
                      <a:endParaRPr b="1" sz="17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741</a:t>
                      </a:r>
                      <a:endParaRPr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</a:tr>
              <a:tr h="12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Predicted Broke Up</a:t>
                      </a:r>
                      <a:endParaRPr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131</a:t>
                      </a:r>
                      <a:endParaRPr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20</a:t>
                      </a:r>
                      <a:endParaRPr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</a:tr>
            </a:tbl>
          </a:graphicData>
        </a:graphic>
      </p:graphicFrame>
      <p:sp>
        <p:nvSpPr>
          <p:cNvPr id="356" name="Google Shape;356;p41"/>
          <p:cNvSpPr txBox="1"/>
          <p:nvPr/>
        </p:nvSpPr>
        <p:spPr>
          <a:xfrm>
            <a:off x="3653025" y="1414800"/>
            <a:ext cx="34665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Optimize to k=14</a:t>
            </a:r>
            <a:endParaRPr sz="17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57" name="Google Shape;357;p4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500" y="1242350"/>
            <a:ext cx="2921475" cy="298585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1"/>
          <p:cNvSpPr txBox="1"/>
          <p:nvPr/>
        </p:nvSpPr>
        <p:spPr>
          <a:xfrm>
            <a:off x="1620650" y="1464007"/>
            <a:ext cx="12723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142 Wrongly Predicted</a:t>
            </a:r>
            <a:endParaRPr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15.73</a:t>
            </a:r>
            <a:r>
              <a:rPr b="1" lang="en"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% </a:t>
            </a:r>
            <a:endParaRPr b="1"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59" name="Google Shape;359;p41"/>
          <p:cNvSpPr txBox="1"/>
          <p:nvPr/>
        </p:nvSpPr>
        <p:spPr>
          <a:xfrm>
            <a:off x="883838" y="2835438"/>
            <a:ext cx="17808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761 </a:t>
            </a: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Correctly Predicted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84.27% </a:t>
            </a:r>
            <a:endParaRPr b="1"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0F2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>
            <p:ph type="title"/>
          </p:nvPr>
        </p:nvSpPr>
        <p:spPr>
          <a:xfrm>
            <a:off x="405750" y="204725"/>
            <a:ext cx="833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Decision Trees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65" name="Google Shape;365;p42"/>
          <p:cNvSpPr/>
          <p:nvPr/>
        </p:nvSpPr>
        <p:spPr>
          <a:xfrm>
            <a:off x="5130788" y="3678550"/>
            <a:ext cx="3230700" cy="1063200"/>
          </a:xfrm>
          <a:prstGeom prst="roundRect">
            <a:avLst>
              <a:gd fmla="val 16667" name="adj"/>
            </a:avLst>
          </a:prstGeom>
          <a:solidFill>
            <a:srgbClr val="FFB6C1"/>
          </a:solidFill>
          <a:ln cap="flat" cmpd="sng" w="952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2"/>
          <p:cNvSpPr txBox="1"/>
          <p:nvPr/>
        </p:nvSpPr>
        <p:spPr>
          <a:xfrm>
            <a:off x="5202657" y="3678550"/>
            <a:ext cx="2907600" cy="11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</a:pPr>
            <a:r>
              <a:rPr b="1"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Selected Alpha value of .0038</a:t>
            </a:r>
            <a:endParaRPr b="1"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67" name="Google Shape;367;p42"/>
          <p:cNvSpPr txBox="1"/>
          <p:nvPr/>
        </p:nvSpPr>
        <p:spPr>
          <a:xfrm>
            <a:off x="438350" y="964325"/>
            <a:ext cx="3639900" cy="2303100"/>
          </a:xfrm>
          <a:prstGeom prst="rect">
            <a:avLst/>
          </a:prstGeom>
          <a:solidFill>
            <a:srgbClr val="FFB6C1"/>
          </a:solidFill>
          <a:ln cap="flat" cmpd="sng" w="952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Procedure</a:t>
            </a:r>
            <a:r>
              <a:rPr lang="en" sz="12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1200" u="sng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Char char="●"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Ran a full, </a:t>
            </a:r>
            <a:r>
              <a:rPr b="1"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unpruned</a:t>
            </a: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tree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Char char="○"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Training Accuracy: </a:t>
            </a:r>
            <a:r>
              <a:rPr b="1"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100%</a:t>
            </a:r>
            <a:endParaRPr b="1"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Char char="○"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Testing Accuracy : </a:t>
            </a:r>
            <a:r>
              <a:rPr b="1"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78.405</a:t>
            </a:r>
            <a:r>
              <a:rPr b="1"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%</a:t>
            </a:r>
            <a:endParaRPr b="1"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</a:pPr>
            <a:r>
              <a:rPr b="1"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Cost-Complexity Pruning</a:t>
            </a:r>
            <a:endParaRPr b="1"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Optimal Alpha Values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Char char="●"/>
            </a:pPr>
            <a:r>
              <a:rPr b="1"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5 K-fold Cross-Validation</a:t>
            </a: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Pruned Tree, different alphas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Char char="○"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Mean Accuracy: </a:t>
            </a:r>
            <a:r>
              <a:rPr b="1"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84.5%</a:t>
            </a: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aphicFrame>
        <p:nvGraphicFramePr>
          <p:cNvPr id="368" name="Google Shape;368;p42"/>
          <p:cNvGraphicFramePr/>
          <p:nvPr/>
        </p:nvGraphicFramePr>
        <p:xfrm>
          <a:off x="138963" y="345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{29DDD564-324F-420F-BC28-19B664819651}</a:tableStyleId>
              </a:tblPr>
              <a:tblGrid>
                <a:gridCol w="1445025"/>
                <a:gridCol w="1445025"/>
                <a:gridCol w="1445025"/>
              </a:tblGrid>
              <a:tr h="3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sng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Confusion Matrix</a:t>
                      </a:r>
                      <a:endParaRPr b="1" sz="1100" u="sng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Actual Stayed Together</a:t>
                      </a:r>
                      <a:endParaRPr b="1" sz="11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Actual Broke Up</a:t>
                      </a:r>
                      <a:endParaRPr sz="11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</a:tr>
              <a:tr h="42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Predicted Stayed Together</a:t>
                      </a:r>
                      <a:endParaRPr b="1" sz="11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662</a:t>
                      </a:r>
                      <a:endParaRPr sz="11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90</a:t>
                      </a:r>
                      <a:endParaRPr sz="11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</a:tr>
              <a:tr h="3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Predicted Broke Up</a:t>
                      </a:r>
                      <a:endParaRPr sz="11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78</a:t>
                      </a:r>
                      <a:endParaRPr sz="11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73</a:t>
                      </a:r>
                      <a:endParaRPr sz="11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</a:tr>
            </a:tbl>
          </a:graphicData>
        </a:graphic>
      </p:graphicFrame>
      <p:pic>
        <p:nvPicPr>
          <p:cNvPr id="369" name="Google Shape;36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863" y="671100"/>
            <a:ext cx="3526971" cy="259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0F2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3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flipH="1">
            <a:off x="4572000" y="0"/>
            <a:ext cx="4572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3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0" y="0"/>
            <a:ext cx="4572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3"/>
          <p:cNvSpPr txBox="1"/>
          <p:nvPr>
            <p:ph type="title"/>
          </p:nvPr>
        </p:nvSpPr>
        <p:spPr>
          <a:xfrm>
            <a:off x="405750" y="153725"/>
            <a:ext cx="833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Neural Networks </a:t>
            </a:r>
            <a:endParaRPr b="1">
              <a:solidFill>
                <a:schemeClr val="dk1"/>
              </a:solidFill>
            </a:endParaRPr>
          </a:p>
        </p:txBody>
      </p:sp>
      <p:graphicFrame>
        <p:nvGraphicFramePr>
          <p:cNvPr id="377" name="Google Shape;377;p43"/>
          <p:cNvGraphicFramePr/>
          <p:nvPr/>
        </p:nvGraphicFramePr>
        <p:xfrm>
          <a:off x="952500" y="133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{29DDD564-324F-420F-BC28-19B664819651}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Neural Network Function 1 </a:t>
                      </a:r>
                      <a:endParaRPr b="1" sz="20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Neural Network Function 2</a:t>
                      </a:r>
                      <a:endParaRPr b="1" sz="20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50 epochs</a:t>
                      </a:r>
                      <a:endParaRPr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80 epochs</a:t>
                      </a:r>
                      <a:endParaRPr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</a:tr>
              <a:tr h="35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12 Input Neurons</a:t>
                      </a:r>
                      <a:endParaRPr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16 Input Neurons</a:t>
                      </a:r>
                      <a:endParaRPr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3 Hidden Layers within 8 neurons each</a:t>
                      </a:r>
                      <a:endParaRPr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4 Hidden Layers within 16 neurons each</a:t>
                      </a:r>
                      <a:endParaRPr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Test Accuracy: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83.72%</a:t>
                      </a:r>
                      <a:endParaRPr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Test Accuracy: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82.83%</a:t>
                      </a:r>
                      <a:endParaRPr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Test Loss: 41.4%</a:t>
                      </a:r>
                      <a:endParaRPr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Test Loss: 36.17%</a:t>
                      </a:r>
                      <a:endParaRPr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/>
          <p:nvPr>
            <p:ph type="title"/>
          </p:nvPr>
        </p:nvSpPr>
        <p:spPr>
          <a:xfrm>
            <a:off x="534050" y="1876550"/>
            <a:ext cx="5451600" cy="20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Data Processing</a:t>
            </a:r>
            <a:endParaRPr i="0" sz="8000">
              <a:solidFill>
                <a:schemeClr val="lt1"/>
              </a:solidFill>
            </a:endParaRPr>
          </a:p>
        </p:txBody>
      </p:sp>
      <p:sp>
        <p:nvSpPr>
          <p:cNvPr id="383" name="Google Shape;383;p44"/>
          <p:cNvSpPr/>
          <p:nvPr/>
        </p:nvSpPr>
        <p:spPr>
          <a:xfrm rot="368100">
            <a:off x="8095940" y="3015388"/>
            <a:ext cx="407031" cy="400405"/>
          </a:xfrm>
          <a:prstGeom prst="heart">
            <a:avLst/>
          </a:prstGeom>
          <a:solidFill>
            <a:srgbClr val="FF68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4"/>
          <p:cNvSpPr txBox="1"/>
          <p:nvPr>
            <p:ph idx="2" type="title"/>
          </p:nvPr>
        </p:nvSpPr>
        <p:spPr>
          <a:xfrm>
            <a:off x="6675175" y="0"/>
            <a:ext cx="2391900" cy="904500"/>
          </a:xfrm>
          <a:prstGeom prst="rect">
            <a:avLst/>
          </a:prstGeom>
        </p:spPr>
        <p:txBody>
          <a:bodyPr anchorCtr="0" anchor="ctr" bIns="91425" lIns="91425" spcFirstLastPara="1" rIns="460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Section 2</a:t>
            </a:r>
            <a:endParaRPr sz="4000"/>
          </a:p>
        </p:txBody>
      </p:sp>
      <p:pic>
        <p:nvPicPr>
          <p:cNvPr id="385" name="Google Shape;3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4"/>
          <p:cNvSpPr txBox="1"/>
          <p:nvPr>
            <p:ph type="title"/>
          </p:nvPr>
        </p:nvSpPr>
        <p:spPr>
          <a:xfrm>
            <a:off x="1035625" y="1351250"/>
            <a:ext cx="7418700" cy="20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2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Part 4</a:t>
            </a:r>
            <a:endParaRPr b="1">
              <a:solidFill>
                <a:schemeClr val="accent2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Dancing Script SemiBold"/>
                <a:ea typeface="Dancing Script SemiBold"/>
                <a:cs typeface="Dancing Script SemiBold"/>
                <a:sym typeface="Dancing Script SemiBold"/>
              </a:rPr>
              <a:t>Performance &amp; </a:t>
            </a:r>
            <a:endParaRPr>
              <a:solidFill>
                <a:schemeClr val="accent2"/>
              </a:solidFill>
              <a:latin typeface="Dancing Script SemiBold"/>
              <a:ea typeface="Dancing Script SemiBold"/>
              <a:cs typeface="Dancing Script SemiBold"/>
              <a:sym typeface="Dancing Scrip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Dancing Script SemiBold"/>
                <a:ea typeface="Dancing Script SemiBold"/>
                <a:cs typeface="Dancing Script SemiBold"/>
                <a:sym typeface="Dancing Script SemiBold"/>
              </a:rPr>
              <a:t>the Future</a:t>
            </a:r>
            <a:endParaRPr i="0">
              <a:solidFill>
                <a:schemeClr val="accent2"/>
              </a:solidFill>
              <a:latin typeface="Dancing Script SemiBold"/>
              <a:ea typeface="Dancing Script SemiBold"/>
              <a:cs typeface="Dancing Script SemiBold"/>
              <a:sym typeface="Dancing Script SemiBold"/>
            </a:endParaRPr>
          </a:p>
        </p:txBody>
      </p:sp>
      <p:pic>
        <p:nvPicPr>
          <p:cNvPr id="387" name="Google Shape;38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68042">
            <a:off x="-369028" y="-37385"/>
            <a:ext cx="4239108" cy="1668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8404" y="-211000"/>
            <a:ext cx="3050047" cy="321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71525" y="3734250"/>
            <a:ext cx="33909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9425" y="3799250"/>
            <a:ext cx="33909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4"/>
          <p:cNvPicPr preferRelativeResize="0"/>
          <p:nvPr/>
        </p:nvPicPr>
        <p:blipFill rotWithShape="1">
          <a:blip r:embed="rId6">
            <a:alphaModFix/>
          </a:blip>
          <a:srcRect b="0" l="-3350" r="3349" t="0"/>
          <a:stretch/>
        </p:blipFill>
        <p:spPr>
          <a:xfrm>
            <a:off x="4734975" y="3799250"/>
            <a:ext cx="33909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2250" y="3799250"/>
            <a:ext cx="33909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6950" y="3734250"/>
            <a:ext cx="4130100" cy="23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0F2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5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4667750" y="789200"/>
            <a:ext cx="3865300" cy="435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5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615575" y="789200"/>
            <a:ext cx="3865300" cy="435429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5"/>
          <p:cNvSpPr txBox="1"/>
          <p:nvPr/>
        </p:nvSpPr>
        <p:spPr>
          <a:xfrm>
            <a:off x="439825" y="0"/>
            <a:ext cx="81927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1" name="Google Shape;401;p45"/>
          <p:cNvSpPr txBox="1"/>
          <p:nvPr>
            <p:ph type="title"/>
          </p:nvPr>
        </p:nvSpPr>
        <p:spPr>
          <a:xfrm>
            <a:off x="369925" y="129525"/>
            <a:ext cx="83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Random Forests </a:t>
            </a:r>
            <a:r>
              <a:rPr b="1" lang="en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</p:txBody>
      </p:sp>
      <p:graphicFrame>
        <p:nvGraphicFramePr>
          <p:cNvPr id="402" name="Google Shape;402;p45"/>
          <p:cNvGraphicFramePr/>
          <p:nvPr/>
        </p:nvGraphicFramePr>
        <p:xfrm>
          <a:off x="957175" y="1459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{29DDD564-324F-420F-BC28-19B664819651}</a:tableStyleId>
              </a:tblPr>
              <a:tblGrid>
                <a:gridCol w="1060700"/>
                <a:gridCol w="1060700"/>
                <a:gridCol w="1060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Test Pruned Tree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Actual ST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Actual BU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Predict ST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662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90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Predict BU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78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73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3" name="Google Shape;403;p45"/>
          <p:cNvGraphicFramePr/>
          <p:nvPr/>
        </p:nvGraphicFramePr>
        <p:xfrm>
          <a:off x="5009350" y="145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{29DDD564-324F-420F-BC28-19B664819651}</a:tableStyleId>
              </a:tblPr>
              <a:tblGrid>
                <a:gridCol w="1060700"/>
                <a:gridCol w="1060700"/>
                <a:gridCol w="1060700"/>
              </a:tblGrid>
              <a:tr h="91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Test Random Forest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Actual ST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Actual BU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Predict ST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714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38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Predict BU</a:t>
                      </a:r>
                      <a:endParaRPr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99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52</a:t>
                      </a:r>
                      <a:endParaRPr b="1" sz="16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600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04" name="Google Shape;404;p45"/>
          <p:cNvSpPr txBox="1"/>
          <p:nvPr/>
        </p:nvSpPr>
        <p:spPr>
          <a:xfrm>
            <a:off x="6765325" y="0"/>
            <a:ext cx="24447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 = Stayed Together</a:t>
            </a:r>
            <a:endParaRPr sz="1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BU = Broke Up</a:t>
            </a:r>
            <a:endParaRPr sz="1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05" name="Google Shape;405;p45"/>
          <p:cNvSpPr/>
          <p:nvPr/>
        </p:nvSpPr>
        <p:spPr>
          <a:xfrm>
            <a:off x="3582200" y="3610675"/>
            <a:ext cx="2088300" cy="1131900"/>
          </a:xfrm>
          <a:prstGeom prst="rect">
            <a:avLst/>
          </a:prstGeom>
          <a:solidFill>
            <a:srgbClr val="FFB6C1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Test Data Analysis</a:t>
            </a:r>
            <a:endParaRPr b="1" sz="1700" u="sng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 u="sng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84.82% Accuracy</a:t>
            </a:r>
            <a:endParaRPr b="1" sz="1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633 Nodes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06" name="Google Shape;40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120207">
            <a:off x="5450113" y="3085635"/>
            <a:ext cx="1904994" cy="1399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0F2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 txBox="1"/>
          <p:nvPr/>
        </p:nvSpPr>
        <p:spPr>
          <a:xfrm>
            <a:off x="1231692" y="1030794"/>
            <a:ext cx="6972300" cy="9579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571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Logic</a:t>
            </a:r>
            <a:r>
              <a:rPr b="1" i="1"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:</a:t>
            </a:r>
            <a:r>
              <a:rPr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  Take time to analyze </a:t>
            </a:r>
            <a:r>
              <a:rPr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more</a:t>
            </a:r>
            <a:r>
              <a:rPr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 correlations of the  </a:t>
            </a:r>
            <a:endParaRPr sz="1700">
              <a:solidFill>
                <a:schemeClr val="lt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571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variables with our outcome variable</a:t>
            </a:r>
            <a:endParaRPr sz="1700">
              <a:solidFill>
                <a:schemeClr val="lt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2" name="Google Shape;412;p46"/>
          <p:cNvSpPr txBox="1"/>
          <p:nvPr>
            <p:ph type="title"/>
          </p:nvPr>
        </p:nvSpPr>
        <p:spPr>
          <a:xfrm>
            <a:off x="252775" y="102350"/>
            <a:ext cx="83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Future Improvements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13" name="Google Shape;413;p46"/>
          <p:cNvSpPr/>
          <p:nvPr/>
        </p:nvSpPr>
        <p:spPr>
          <a:xfrm rot="-5403253">
            <a:off x="937857" y="1076433"/>
            <a:ext cx="951000" cy="866400"/>
          </a:xfrm>
          <a:prstGeom prst="heart">
            <a:avLst/>
          </a:prstGeom>
          <a:solidFill>
            <a:srgbClr val="FFB6C1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6"/>
          <p:cNvSpPr txBox="1"/>
          <p:nvPr/>
        </p:nvSpPr>
        <p:spPr>
          <a:xfrm>
            <a:off x="940013" y="1042492"/>
            <a:ext cx="964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1</a:t>
            </a:r>
            <a:endParaRPr b="1" sz="2500">
              <a:solidFill>
                <a:schemeClr val="lt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5" name="Google Shape;415;p46"/>
          <p:cNvSpPr txBox="1"/>
          <p:nvPr/>
        </p:nvSpPr>
        <p:spPr>
          <a:xfrm>
            <a:off x="1231692" y="2343202"/>
            <a:ext cx="6972300" cy="9579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Use of PCA</a:t>
            </a:r>
            <a:r>
              <a:rPr b="1" i="1"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:  </a:t>
            </a:r>
            <a:r>
              <a:rPr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With more variables, PCA becomes more necessary and </a:t>
            </a:r>
            <a:r>
              <a:rPr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incredibly</a:t>
            </a:r>
            <a:r>
              <a:rPr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 help to our analysis</a:t>
            </a:r>
            <a:endParaRPr sz="1700">
              <a:solidFill>
                <a:schemeClr val="lt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6" name="Google Shape;416;p46"/>
          <p:cNvSpPr/>
          <p:nvPr/>
        </p:nvSpPr>
        <p:spPr>
          <a:xfrm rot="-5403253">
            <a:off x="937857" y="2388841"/>
            <a:ext cx="951000" cy="866400"/>
          </a:xfrm>
          <a:prstGeom prst="heart">
            <a:avLst/>
          </a:prstGeom>
          <a:solidFill>
            <a:srgbClr val="FFB6C1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6"/>
          <p:cNvSpPr txBox="1"/>
          <p:nvPr/>
        </p:nvSpPr>
        <p:spPr>
          <a:xfrm>
            <a:off x="940013" y="2354900"/>
            <a:ext cx="964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2</a:t>
            </a:r>
            <a:endParaRPr b="1" sz="2500">
              <a:solidFill>
                <a:schemeClr val="lt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8" name="Google Shape;418;p46"/>
          <p:cNvSpPr txBox="1"/>
          <p:nvPr/>
        </p:nvSpPr>
        <p:spPr>
          <a:xfrm>
            <a:off x="1231692" y="3655639"/>
            <a:ext cx="6972300" cy="9579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Time Constraint:  </a:t>
            </a:r>
            <a:r>
              <a:rPr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Original data collection had ~5 year time frame… Longer = more </a:t>
            </a:r>
            <a:r>
              <a:rPr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accurate</a:t>
            </a:r>
            <a:r>
              <a:rPr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 results</a:t>
            </a:r>
            <a:endParaRPr sz="1700">
              <a:solidFill>
                <a:schemeClr val="lt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9" name="Google Shape;419;p46"/>
          <p:cNvSpPr/>
          <p:nvPr/>
        </p:nvSpPr>
        <p:spPr>
          <a:xfrm rot="-5403253">
            <a:off x="937857" y="3701278"/>
            <a:ext cx="951000" cy="866400"/>
          </a:xfrm>
          <a:prstGeom prst="heart">
            <a:avLst/>
          </a:prstGeom>
          <a:solidFill>
            <a:srgbClr val="FFB6C1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6"/>
          <p:cNvSpPr txBox="1"/>
          <p:nvPr/>
        </p:nvSpPr>
        <p:spPr>
          <a:xfrm>
            <a:off x="940013" y="3667337"/>
            <a:ext cx="964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3</a:t>
            </a:r>
            <a:endParaRPr b="1" sz="2500">
              <a:solidFill>
                <a:schemeClr val="lt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0F2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"/>
          <p:cNvSpPr txBox="1"/>
          <p:nvPr/>
        </p:nvSpPr>
        <p:spPr>
          <a:xfrm>
            <a:off x="1137250" y="1502125"/>
            <a:ext cx="7448100" cy="9501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571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     </a:t>
            </a:r>
            <a:r>
              <a:rPr b="1" i="1" lang="en" sz="21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Use</a:t>
            </a:r>
            <a:r>
              <a:rPr b="1" i="1"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:</a:t>
            </a:r>
            <a:r>
              <a:rPr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  </a:t>
            </a:r>
            <a:r>
              <a:rPr i="1"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Relationship counseling</a:t>
            </a:r>
            <a:r>
              <a:rPr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  &amp;  </a:t>
            </a:r>
            <a:r>
              <a:rPr i="1"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premarital tests </a:t>
            </a:r>
            <a:endParaRPr i="1" sz="1700">
              <a:solidFill>
                <a:schemeClr val="lt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571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(Both to </a:t>
            </a:r>
            <a:r>
              <a:rPr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understand</a:t>
            </a:r>
            <a:r>
              <a:rPr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 stability and work out kinks of relationship)</a:t>
            </a:r>
            <a:endParaRPr sz="1700">
              <a:solidFill>
                <a:schemeClr val="lt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26" name="Google Shape;426;p47"/>
          <p:cNvSpPr txBox="1"/>
          <p:nvPr>
            <p:ph type="title"/>
          </p:nvPr>
        </p:nvSpPr>
        <p:spPr>
          <a:xfrm>
            <a:off x="252775" y="102350"/>
            <a:ext cx="83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Future Use Cases &amp; Concern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427" name="Google Shape;4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388" y="2856775"/>
            <a:ext cx="1668925" cy="166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7"/>
          <p:cNvSpPr/>
          <p:nvPr/>
        </p:nvSpPr>
        <p:spPr>
          <a:xfrm rot="-3528">
            <a:off x="410739" y="1186682"/>
            <a:ext cx="1461601" cy="1264800"/>
          </a:xfrm>
          <a:prstGeom prst="heart">
            <a:avLst/>
          </a:prstGeom>
          <a:solidFill>
            <a:srgbClr val="FFB6C1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7"/>
          <p:cNvSpPr txBox="1"/>
          <p:nvPr/>
        </p:nvSpPr>
        <p:spPr>
          <a:xfrm>
            <a:off x="1374463" y="3331600"/>
            <a:ext cx="7210800" cy="924300"/>
          </a:xfrm>
          <a:prstGeom prst="rect">
            <a:avLst/>
          </a:prstGeom>
          <a:noFill/>
          <a:ln cap="flat" cmpd="sng" w="28575">
            <a:solidFill>
              <a:srgbClr val="FF0D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571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     </a:t>
            </a:r>
            <a:r>
              <a:rPr b="1" i="1" lang="en" sz="21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Concern</a:t>
            </a:r>
            <a:r>
              <a:rPr b="1" i="1"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:</a:t>
            </a:r>
            <a:r>
              <a:rPr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  Ethical concerns regarding consent, data storage, </a:t>
            </a:r>
            <a:endParaRPr sz="1700">
              <a:solidFill>
                <a:schemeClr val="lt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571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&amp; accuracy of the test score</a:t>
            </a:r>
            <a:endParaRPr sz="1700">
              <a:solidFill>
                <a:schemeClr val="lt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71525" y="3734250"/>
            <a:ext cx="33909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9425" y="3799250"/>
            <a:ext cx="33909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8"/>
          <p:cNvPicPr preferRelativeResize="0"/>
          <p:nvPr/>
        </p:nvPicPr>
        <p:blipFill rotWithShape="1">
          <a:blip r:embed="rId4">
            <a:alphaModFix/>
          </a:blip>
          <a:srcRect b="0" l="-3350" r="3349" t="0"/>
          <a:stretch/>
        </p:blipFill>
        <p:spPr>
          <a:xfrm>
            <a:off x="4734975" y="3799250"/>
            <a:ext cx="33909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250" y="3799250"/>
            <a:ext cx="33909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6950" y="3734250"/>
            <a:ext cx="4130100" cy="23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8"/>
          <p:cNvSpPr txBox="1"/>
          <p:nvPr>
            <p:ph type="ctrTitle"/>
          </p:nvPr>
        </p:nvSpPr>
        <p:spPr>
          <a:xfrm>
            <a:off x="1010850" y="1093800"/>
            <a:ext cx="7122300" cy="295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solidFill>
                  <a:schemeClr val="accent2"/>
                </a:solidFill>
              </a:rPr>
              <a:t>Thank You</a:t>
            </a:r>
            <a:endParaRPr b="1" sz="7500">
              <a:solidFill>
                <a:schemeClr val="accent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solidFill>
                  <a:schemeClr val="accent2"/>
                </a:solidFill>
              </a:rPr>
              <a:t>Any Questions?</a:t>
            </a:r>
            <a:endParaRPr b="1" sz="7500">
              <a:solidFill>
                <a:schemeClr val="accent2"/>
              </a:solidFill>
            </a:endParaRPr>
          </a:p>
        </p:txBody>
      </p:sp>
      <p:pic>
        <p:nvPicPr>
          <p:cNvPr id="441" name="Google Shape;44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332654">
            <a:off x="6933075" y="-61242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579455">
            <a:off x="-355350" y="-61242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71525" y="3734250"/>
            <a:ext cx="33909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9425" y="3799250"/>
            <a:ext cx="33909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9"/>
          <p:cNvPicPr preferRelativeResize="0"/>
          <p:nvPr/>
        </p:nvPicPr>
        <p:blipFill rotWithShape="1">
          <a:blip r:embed="rId4">
            <a:alphaModFix/>
          </a:blip>
          <a:srcRect b="0" l="-3350" r="3349" t="0"/>
          <a:stretch/>
        </p:blipFill>
        <p:spPr>
          <a:xfrm>
            <a:off x="4734975" y="3799250"/>
            <a:ext cx="33909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250" y="3799250"/>
            <a:ext cx="33909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6950" y="3734250"/>
            <a:ext cx="4130100" cy="23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9"/>
          <p:cNvSpPr txBox="1"/>
          <p:nvPr>
            <p:ph type="ctrTitle"/>
          </p:nvPr>
        </p:nvSpPr>
        <p:spPr>
          <a:xfrm>
            <a:off x="1010850" y="1093800"/>
            <a:ext cx="7122300" cy="295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solidFill>
                  <a:schemeClr val="accent2"/>
                </a:solidFill>
              </a:rPr>
              <a:t>Archive</a:t>
            </a:r>
            <a:endParaRPr b="1" sz="7500">
              <a:solidFill>
                <a:schemeClr val="accent2"/>
              </a:solidFill>
            </a:endParaRPr>
          </a:p>
        </p:txBody>
      </p:sp>
      <p:pic>
        <p:nvPicPr>
          <p:cNvPr id="454" name="Google Shape;45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332654">
            <a:off x="6933075" y="-61242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579455">
            <a:off x="-355350" y="-61242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838" y="291588"/>
            <a:ext cx="7644337" cy="4560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0F2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/>
        </p:nvSpPr>
        <p:spPr>
          <a:xfrm>
            <a:off x="68200" y="243375"/>
            <a:ext cx="89853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9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Purpose</a:t>
            </a:r>
            <a:r>
              <a:rPr b="1" lang="en" sz="29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of </a:t>
            </a:r>
            <a:r>
              <a:rPr b="1" lang="en" sz="29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"</a:t>
            </a:r>
            <a:r>
              <a:rPr b="1" lang="en" sz="2900" u="sng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How Couples Meet and Stay Together</a:t>
            </a:r>
            <a:r>
              <a:rPr b="1" lang="en" sz="29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"</a:t>
            </a:r>
            <a:endParaRPr b="1" sz="29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690277" y="935570"/>
            <a:ext cx="8102400" cy="1034100"/>
          </a:xfrm>
          <a:prstGeom prst="rect">
            <a:avLst/>
          </a:prstGeom>
          <a:noFill/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429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Traditionality</a:t>
            </a:r>
            <a:r>
              <a:rPr b="1" i="1"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:</a:t>
            </a:r>
            <a:r>
              <a:rPr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  Do </a:t>
            </a:r>
            <a:r>
              <a:rPr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traditional</a:t>
            </a:r>
            <a:r>
              <a:rPr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couples </a:t>
            </a:r>
            <a:r>
              <a:rPr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meet in the same ways that nontraditional couples meet?</a:t>
            </a:r>
            <a:endParaRPr sz="1700">
              <a:solidFill>
                <a:schemeClr val="lt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7" name="Google Shape;137;p24"/>
          <p:cNvSpPr/>
          <p:nvPr/>
        </p:nvSpPr>
        <p:spPr>
          <a:xfrm rot="-5403013">
            <a:off x="388138" y="948967"/>
            <a:ext cx="1026900" cy="1007100"/>
          </a:xfrm>
          <a:prstGeom prst="heart">
            <a:avLst/>
          </a:prstGeom>
          <a:solidFill>
            <a:srgbClr val="FFB6C1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351312" y="948200"/>
            <a:ext cx="112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1</a:t>
            </a:r>
            <a:endParaRPr b="1" sz="2500">
              <a:solidFill>
                <a:schemeClr val="lt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690277" y="2352574"/>
            <a:ext cx="8102400" cy="10341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Dating Apps: </a:t>
            </a:r>
            <a:r>
              <a:rPr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Does meeting online lead to more or less stability?</a:t>
            </a:r>
            <a:endParaRPr sz="1700">
              <a:solidFill>
                <a:schemeClr val="lt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0" name="Google Shape;140;p24"/>
          <p:cNvSpPr/>
          <p:nvPr/>
        </p:nvSpPr>
        <p:spPr>
          <a:xfrm rot="-5403013">
            <a:off x="388138" y="2365971"/>
            <a:ext cx="1026900" cy="1007100"/>
          </a:xfrm>
          <a:prstGeom prst="heart">
            <a:avLst/>
          </a:prstGeom>
          <a:solidFill>
            <a:srgbClr val="FFB6C1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4"/>
          <p:cNvSpPr txBox="1"/>
          <p:nvPr/>
        </p:nvSpPr>
        <p:spPr>
          <a:xfrm>
            <a:off x="351312" y="2365204"/>
            <a:ext cx="112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2</a:t>
            </a:r>
            <a:endParaRPr b="1" sz="2500">
              <a:solidFill>
                <a:schemeClr val="lt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690277" y="3769609"/>
            <a:ext cx="8102400" cy="10341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Cutting Ties</a:t>
            </a:r>
            <a:r>
              <a:rPr b="1" i="1" lang="en" sz="19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:  </a:t>
            </a:r>
            <a:r>
              <a:rPr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What are the rates of couple dissolution when looking at traditional vs nontraditional?</a:t>
            </a:r>
            <a:endParaRPr sz="1700">
              <a:solidFill>
                <a:schemeClr val="lt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3" name="Google Shape;143;p24"/>
          <p:cNvSpPr/>
          <p:nvPr/>
        </p:nvSpPr>
        <p:spPr>
          <a:xfrm rot="-5403013">
            <a:off x="388138" y="3783007"/>
            <a:ext cx="1026900" cy="1007100"/>
          </a:xfrm>
          <a:prstGeom prst="heart">
            <a:avLst/>
          </a:prstGeom>
          <a:solidFill>
            <a:srgbClr val="FFB6C1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4"/>
          <p:cNvSpPr txBox="1"/>
          <p:nvPr/>
        </p:nvSpPr>
        <p:spPr>
          <a:xfrm>
            <a:off x="351312" y="3782240"/>
            <a:ext cx="1120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3</a:t>
            </a:r>
            <a:endParaRPr b="1" sz="2500">
              <a:solidFill>
                <a:schemeClr val="lt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5" name="Google Shape;465;p51"/>
          <p:cNvGraphicFramePr/>
          <p:nvPr/>
        </p:nvGraphicFramePr>
        <p:xfrm>
          <a:off x="601325" y="253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{29DDD564-324F-420F-BC28-19B664819651}</a:tableStyleId>
              </a:tblPr>
              <a:tblGrid>
                <a:gridCol w="922625"/>
                <a:gridCol w="922625"/>
                <a:gridCol w="922625"/>
                <a:gridCol w="922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"/>
                          <a:ea typeface="Times"/>
                          <a:cs typeface="Times"/>
                          <a:sym typeface="Times"/>
                        </a:rPr>
                        <a:t>1 Year Broke Up</a:t>
                      </a:r>
                      <a:endParaRPr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"/>
                          <a:ea typeface="Times"/>
                          <a:cs typeface="Times"/>
                          <a:sym typeface="Times"/>
                        </a:rPr>
                        <a:t>2</a:t>
                      </a:r>
                      <a:r>
                        <a:rPr lang="en">
                          <a:latin typeface="Times"/>
                          <a:ea typeface="Times"/>
                          <a:cs typeface="Times"/>
                          <a:sym typeface="Times"/>
                        </a:rPr>
                        <a:t> Year Broke Up</a:t>
                      </a:r>
                      <a:endParaRPr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"/>
                          <a:ea typeface="Times"/>
                          <a:cs typeface="Times"/>
                          <a:sym typeface="Times"/>
                        </a:rPr>
                        <a:t>3</a:t>
                      </a:r>
                      <a:r>
                        <a:rPr lang="en">
                          <a:latin typeface="Times"/>
                          <a:ea typeface="Times"/>
                          <a:cs typeface="Times"/>
                          <a:sym typeface="Times"/>
                        </a:rPr>
                        <a:t> Year Broke Up</a:t>
                      </a:r>
                      <a:endParaRPr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"/>
                          <a:ea typeface="Times"/>
                          <a:cs typeface="Times"/>
                          <a:sym typeface="Times"/>
                        </a:rPr>
                        <a:t>4</a:t>
                      </a:r>
                      <a:r>
                        <a:rPr lang="en">
                          <a:latin typeface="Times"/>
                          <a:ea typeface="Times"/>
                          <a:cs typeface="Times"/>
                          <a:sym typeface="Times"/>
                        </a:rPr>
                        <a:t> Year Broke Up</a:t>
                      </a:r>
                      <a:endParaRPr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"/>
                          <a:ea typeface="Times"/>
                          <a:cs typeface="Times"/>
                          <a:sym typeface="Times"/>
                        </a:rPr>
                        <a:t>228</a:t>
                      </a:r>
                      <a:endParaRPr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"/>
                          <a:ea typeface="Times"/>
                          <a:cs typeface="Times"/>
                          <a:sym typeface="Times"/>
                        </a:rPr>
                        <a:t>108</a:t>
                      </a:r>
                      <a:endParaRPr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"/>
                          <a:ea typeface="Times"/>
                          <a:cs typeface="Times"/>
                          <a:sym typeface="Times"/>
                        </a:rPr>
                        <a:t>84</a:t>
                      </a:r>
                      <a:endParaRPr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"/>
                          <a:ea typeface="Times"/>
                          <a:cs typeface="Times"/>
                          <a:sym typeface="Times"/>
                        </a:rPr>
                        <a:t>45</a:t>
                      </a:r>
                      <a:endParaRPr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66" name="Google Shape;4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9233" y="1788450"/>
            <a:ext cx="3821366" cy="2361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0F2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" name="Google Shape;471;p52"/>
          <p:cNvGraphicFramePr/>
          <p:nvPr/>
        </p:nvGraphicFramePr>
        <p:xfrm>
          <a:off x="1084713" y="36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{3856A783-6228-4E8E-9360-28B2FA5912F5}</a:tableStyleId>
              </a:tblPr>
              <a:tblGrid>
                <a:gridCol w="1179300"/>
                <a:gridCol w="1309350"/>
                <a:gridCol w="998625"/>
                <a:gridCol w="1154000"/>
                <a:gridCol w="1154000"/>
                <a:gridCol w="1154000"/>
              </a:tblGrid>
              <a:tr h="80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 Type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Accuracy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Precision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TP/TP+FP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Sensitivity/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TPR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Specificity/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TNR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Fallout/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FPR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61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Pruned RF DT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latin typeface="Times"/>
                          <a:ea typeface="Times"/>
                          <a:cs typeface="Times"/>
                          <a:sym typeface="Times"/>
                        </a:rPr>
                        <a:t>84.46</a:t>
                      </a:r>
                      <a:endParaRPr sz="1200" u="sng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87.82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94.95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34.44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65.56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solidFill>
                      <a:srgbClr val="D9EAD3"/>
                    </a:solidFill>
                  </a:tcPr>
                </a:tc>
              </a:tr>
              <a:tr h="38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Pruned DT (K-5  Cross Fold)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84.5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latin typeface="Times"/>
                          <a:ea typeface="Times"/>
                          <a:cs typeface="Times"/>
                          <a:sym typeface="Times"/>
                        </a:rPr>
                        <a:t>89.46</a:t>
                      </a:r>
                      <a:endParaRPr sz="1200" u="sng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88.03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48.34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51.66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KNN, k = 14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84.27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84.98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latin typeface="Times"/>
                          <a:ea typeface="Times"/>
                          <a:cs typeface="Times"/>
                          <a:sym typeface="Times"/>
                        </a:rPr>
                        <a:t>98.54</a:t>
                      </a:r>
                      <a:endParaRPr sz="1200" u="sng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13.25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latin typeface="Times"/>
                          <a:ea typeface="Times"/>
                          <a:cs typeface="Times"/>
                          <a:sym typeface="Times"/>
                        </a:rPr>
                        <a:t>85.75</a:t>
                      </a:r>
                      <a:endParaRPr sz="1200" u="sng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NN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84.05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-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-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-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-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Binned NB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83.72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90.93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89.36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latin typeface="Times"/>
                          <a:ea typeface="Times"/>
                          <a:cs typeface="Times"/>
                          <a:sym typeface="Times"/>
                        </a:rPr>
                        <a:t>55.6</a:t>
                      </a:r>
                      <a:endParaRPr sz="1200" u="sng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44.37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/>
                </a:tc>
              </a:tr>
              <a:tr h="38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Naive Rule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83.28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-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-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-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-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</a:tr>
              <a:tr h="38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No Prune DT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78.405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88.31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85.37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43.71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56.29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/>
                </a:tc>
              </a:tr>
              <a:tr h="44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KNN, k = 1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77.18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-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-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-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"/>
                          <a:ea typeface="Times"/>
                          <a:cs typeface="Times"/>
                          <a:sym typeface="Times"/>
                        </a:rPr>
                        <a:t>-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938" y="1004775"/>
            <a:ext cx="7174125" cy="335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500" y="152400"/>
            <a:ext cx="48654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0F2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5"/>
          <p:cNvSpPr txBox="1"/>
          <p:nvPr/>
        </p:nvSpPr>
        <p:spPr>
          <a:xfrm>
            <a:off x="117700" y="0"/>
            <a:ext cx="88392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Importance of Variables in Random Forest</a:t>
            </a:r>
            <a:endParaRPr b="1" sz="3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87" name="Google Shape;48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900" y="654950"/>
            <a:ext cx="5610802" cy="424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0F2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50" y="162475"/>
            <a:ext cx="4403600" cy="481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8175" y="152413"/>
            <a:ext cx="331925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0F2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7938"/>
            <a:ext cx="8839199" cy="3707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0F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/>
        </p:nvSpPr>
        <p:spPr>
          <a:xfrm>
            <a:off x="1142625" y="3237175"/>
            <a:ext cx="7448100" cy="9501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    </a:t>
            </a:r>
            <a:r>
              <a:rPr b="1" i="1" lang="en" sz="23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Why</a:t>
            </a:r>
            <a:r>
              <a:rPr b="1" i="1"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:</a:t>
            </a:r>
            <a:r>
              <a:rPr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  Better understand variables within relationships and         </a:t>
            </a:r>
            <a:endParaRPr sz="1700">
              <a:solidFill>
                <a:schemeClr val="lt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            how they affect stability</a:t>
            </a:r>
            <a:endParaRPr sz="1700">
              <a:solidFill>
                <a:schemeClr val="lt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0" name="Google Shape;150;p25"/>
          <p:cNvSpPr/>
          <p:nvPr/>
        </p:nvSpPr>
        <p:spPr>
          <a:xfrm rot="-3528">
            <a:off x="410739" y="2921707"/>
            <a:ext cx="1461601" cy="1264800"/>
          </a:xfrm>
          <a:prstGeom prst="heart">
            <a:avLst/>
          </a:prstGeom>
          <a:solidFill>
            <a:schemeClr val="lt2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5"/>
          <p:cNvSpPr txBox="1"/>
          <p:nvPr>
            <p:ph type="title"/>
          </p:nvPr>
        </p:nvSpPr>
        <p:spPr>
          <a:xfrm>
            <a:off x="241050" y="238875"/>
            <a:ext cx="86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1"/>
                </a:solidFill>
              </a:rPr>
              <a:t>How to Determine </a:t>
            </a:r>
            <a:r>
              <a:rPr b="1" i="1" lang="en" sz="2900">
                <a:solidFill>
                  <a:schemeClr val="dk1"/>
                </a:solidFill>
              </a:rPr>
              <a:t>If </a:t>
            </a:r>
            <a:r>
              <a:rPr b="1" lang="en" sz="2900">
                <a:solidFill>
                  <a:schemeClr val="dk1"/>
                </a:solidFill>
              </a:rPr>
              <a:t>a Couple Will Stay Together?</a:t>
            </a:r>
            <a:endParaRPr b="1" sz="2900">
              <a:solidFill>
                <a:schemeClr val="dk1"/>
              </a:solidFill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1142625" y="1549325"/>
            <a:ext cx="7448100" cy="9501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571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     </a:t>
            </a:r>
            <a:r>
              <a:rPr b="1" i="1" lang="en" sz="23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How</a:t>
            </a:r>
            <a:r>
              <a:rPr b="1" i="1"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:</a:t>
            </a:r>
            <a:r>
              <a:rPr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  Predictive algorithms (k-NN, Decision Trees, Neural     </a:t>
            </a:r>
            <a:endParaRPr sz="1700">
              <a:solidFill>
                <a:schemeClr val="lt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571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Manrope"/>
                <a:ea typeface="Manrope"/>
                <a:cs typeface="Manrope"/>
                <a:sym typeface="Manrope"/>
              </a:rPr>
              <a:t>                        Networks, and Naive Bayes</a:t>
            </a:r>
            <a:endParaRPr sz="1700">
              <a:solidFill>
                <a:schemeClr val="lt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3" name="Google Shape;153;p25"/>
          <p:cNvSpPr/>
          <p:nvPr/>
        </p:nvSpPr>
        <p:spPr>
          <a:xfrm rot="-3528">
            <a:off x="410739" y="1233857"/>
            <a:ext cx="1461601" cy="1264800"/>
          </a:xfrm>
          <a:prstGeom prst="heart">
            <a:avLst/>
          </a:prstGeom>
          <a:solidFill>
            <a:schemeClr val="lt2"/>
          </a:solidFill>
          <a:ln cap="flat" cmpd="sng" w="2857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3204"/>
            <a:ext cx="9144002" cy="406029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/>
        </p:nvSpPr>
        <p:spPr>
          <a:xfrm>
            <a:off x="5496225" y="2108875"/>
            <a:ext cx="4356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60235"/>
                </a:solidFill>
                <a:latin typeface="Manrope"/>
                <a:ea typeface="Manrope"/>
                <a:cs typeface="Manrope"/>
                <a:sym typeface="Manrope"/>
              </a:rPr>
              <a:t>)</a:t>
            </a:r>
            <a:endParaRPr>
              <a:solidFill>
                <a:srgbClr val="C60235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>
            <p:ph type="title"/>
          </p:nvPr>
        </p:nvSpPr>
        <p:spPr>
          <a:xfrm>
            <a:off x="1846200" y="1529100"/>
            <a:ext cx="5451600" cy="20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2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Part 1 </a:t>
            </a:r>
            <a:endParaRPr b="1" sz="5000">
              <a:solidFill>
                <a:schemeClr val="accent2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The Data</a:t>
            </a:r>
            <a:endParaRPr i="0">
              <a:solidFill>
                <a:schemeClr val="dk1"/>
              </a:solidFill>
            </a:endParaRPr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68042">
            <a:off x="-369028" y="-37385"/>
            <a:ext cx="4239108" cy="1668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0900" y="-211000"/>
            <a:ext cx="325755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71525" y="3734250"/>
            <a:ext cx="33909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9425" y="3799250"/>
            <a:ext cx="33909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 rotWithShape="1">
          <a:blip r:embed="rId6">
            <a:alphaModFix/>
          </a:blip>
          <a:srcRect b="0" l="-3350" r="3349" t="0"/>
          <a:stretch/>
        </p:blipFill>
        <p:spPr>
          <a:xfrm>
            <a:off x="4734975" y="3799250"/>
            <a:ext cx="33909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2250" y="3799250"/>
            <a:ext cx="33909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6950" y="3734250"/>
            <a:ext cx="4130100" cy="23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0F2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548500" y="335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The Dataset</a:t>
            </a:r>
            <a:r>
              <a:rPr b="1" i="1" lang="en">
                <a:solidFill>
                  <a:schemeClr val="dk1"/>
                </a:solidFill>
              </a:rPr>
              <a:t> (Before Cleaning)</a:t>
            </a:r>
            <a:endParaRPr b="1" i="0">
              <a:solidFill>
                <a:schemeClr val="dk1"/>
              </a:solidFill>
            </a:endParaRPr>
          </a:p>
        </p:txBody>
      </p:sp>
      <p:graphicFrame>
        <p:nvGraphicFramePr>
          <p:cNvPr id="174" name="Google Shape;174;p27"/>
          <p:cNvGraphicFramePr/>
          <p:nvPr/>
        </p:nvGraphicFramePr>
        <p:xfrm>
          <a:off x="548488" y="1277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{29DDD564-324F-420F-BC28-19B664819651}</a:tableStyleId>
              </a:tblPr>
              <a:tblGrid>
                <a:gridCol w="5794875"/>
                <a:gridCol w="2277450"/>
              </a:tblGrid>
              <a:tr h="101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3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Characteristics</a:t>
                      </a:r>
                      <a:endParaRPr b="1" sz="33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3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Values</a:t>
                      </a:r>
                      <a:endParaRPr b="1" sz="33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</a:tr>
              <a:tr h="81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Variables (Multiple Duplicates &amp; Very Obscure)</a:t>
                      </a:r>
                      <a:endParaRPr sz="20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500</a:t>
                      </a:r>
                      <a:endParaRPr sz="30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</a:tr>
              <a:tr h="81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Entries</a:t>
                      </a:r>
                      <a:endParaRPr sz="20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4002</a:t>
                      </a:r>
                      <a:endParaRPr sz="30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</a:tr>
              <a:tr h="81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Waves (1 - 6)</a:t>
                      </a:r>
                      <a:endParaRPr sz="20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Initial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Wave, 2009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Wave 2 - 5, Approx 1 Year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Wave 6, 2017</a:t>
                      </a:r>
                      <a:endParaRPr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6C1"/>
                    </a:solidFill>
                  </a:tcPr>
                </a:tc>
              </a:tr>
            </a:tbl>
          </a:graphicData>
        </a:graphic>
      </p:graphicFrame>
      <p:sp>
        <p:nvSpPr>
          <p:cNvPr id="175" name="Google Shape;175;p27"/>
          <p:cNvSpPr/>
          <p:nvPr/>
        </p:nvSpPr>
        <p:spPr>
          <a:xfrm rot="1797893">
            <a:off x="8065442" y="265860"/>
            <a:ext cx="649289" cy="630760"/>
          </a:xfrm>
          <a:prstGeom prst="heart">
            <a:avLst/>
          </a:prstGeom>
          <a:solidFill>
            <a:srgbClr val="FFB6C1"/>
          </a:solidFill>
          <a:ln cap="flat" cmpd="sng" w="9525">
            <a:solidFill>
              <a:srgbClr val="C600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250" y="152400"/>
            <a:ext cx="622750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025" y="837974"/>
            <a:ext cx="5950301" cy="367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534050" y="1876550"/>
            <a:ext cx="5451600" cy="20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Data Processing</a:t>
            </a:r>
            <a:endParaRPr i="0" sz="8000">
              <a:solidFill>
                <a:schemeClr val="lt1"/>
              </a:solidFill>
            </a:endParaRPr>
          </a:p>
        </p:txBody>
      </p:sp>
      <p:sp>
        <p:nvSpPr>
          <p:cNvPr id="191" name="Google Shape;191;p30"/>
          <p:cNvSpPr/>
          <p:nvPr/>
        </p:nvSpPr>
        <p:spPr>
          <a:xfrm rot="368100">
            <a:off x="8095940" y="3015388"/>
            <a:ext cx="407031" cy="400405"/>
          </a:xfrm>
          <a:prstGeom prst="heart">
            <a:avLst/>
          </a:prstGeom>
          <a:solidFill>
            <a:srgbClr val="FF68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 txBox="1"/>
          <p:nvPr>
            <p:ph idx="2" type="title"/>
          </p:nvPr>
        </p:nvSpPr>
        <p:spPr>
          <a:xfrm>
            <a:off x="6675175" y="0"/>
            <a:ext cx="2391900" cy="904500"/>
          </a:xfrm>
          <a:prstGeom prst="rect">
            <a:avLst/>
          </a:prstGeom>
        </p:spPr>
        <p:txBody>
          <a:bodyPr anchorCtr="0" anchor="ctr" bIns="91425" lIns="91425" spcFirstLastPara="1" rIns="460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Section 2</a:t>
            </a:r>
            <a:endParaRPr sz="4000"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>
            <p:ph type="title"/>
          </p:nvPr>
        </p:nvSpPr>
        <p:spPr>
          <a:xfrm>
            <a:off x="1398275" y="1351250"/>
            <a:ext cx="6675900" cy="20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2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Part 2</a:t>
            </a:r>
            <a:r>
              <a:rPr b="1" lang="en">
                <a:solidFill>
                  <a:schemeClr val="accent2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 </a:t>
            </a:r>
            <a:endParaRPr b="1">
              <a:solidFill>
                <a:schemeClr val="accent2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Dancing Script SemiBold"/>
                <a:ea typeface="Dancing Script SemiBold"/>
                <a:cs typeface="Dancing Script SemiBold"/>
                <a:sym typeface="Dancing Script SemiBold"/>
              </a:rPr>
              <a:t>Data Processing</a:t>
            </a:r>
            <a:endParaRPr i="0">
              <a:solidFill>
                <a:schemeClr val="accent2"/>
              </a:solidFill>
              <a:latin typeface="Dancing Script SemiBold"/>
              <a:ea typeface="Dancing Script SemiBold"/>
              <a:cs typeface="Dancing Script SemiBold"/>
              <a:sym typeface="Dancing Script SemiBold"/>
            </a:endParaRPr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68042">
            <a:off x="-369028" y="-37385"/>
            <a:ext cx="4239108" cy="1668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0900" y="-211000"/>
            <a:ext cx="325755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71525" y="3734250"/>
            <a:ext cx="33909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9425" y="3799250"/>
            <a:ext cx="33909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 rotWithShape="1">
          <a:blip r:embed="rId6">
            <a:alphaModFix/>
          </a:blip>
          <a:srcRect b="0" l="-3350" r="3349" t="0"/>
          <a:stretch/>
        </p:blipFill>
        <p:spPr>
          <a:xfrm>
            <a:off x="4734975" y="3799250"/>
            <a:ext cx="33909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2250" y="3799250"/>
            <a:ext cx="33909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6950" y="3734250"/>
            <a:ext cx="4130100" cy="23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ing Wrapped Trend in Social Media by Slidesgo">
  <a:themeElements>
    <a:clrScheme name="Simple Light">
      <a:dk1>
        <a:srgbClr val="191919"/>
      </a:dk1>
      <a:lt1>
        <a:srgbClr val="FFFFFF"/>
      </a:lt1>
      <a:dk2>
        <a:srgbClr val="5F0103"/>
      </a:dk2>
      <a:lt2>
        <a:srgbClr val="C60035"/>
      </a:lt2>
      <a:accent1>
        <a:srgbClr val="A90004"/>
      </a:accent1>
      <a:accent2>
        <a:srgbClr val="7C0000"/>
      </a:accent2>
      <a:accent3>
        <a:srgbClr val="FF68AD"/>
      </a:accent3>
      <a:accent4>
        <a:srgbClr val="DF0066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